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8"/>
  </p:notesMasterIdLst>
  <p:handoutMasterIdLst>
    <p:handoutMasterId r:id="rId99"/>
  </p:handoutMasterIdLst>
  <p:sldIdLst>
    <p:sldId id="373" r:id="rId2"/>
    <p:sldId id="256" r:id="rId3"/>
    <p:sldId id="257" r:id="rId4"/>
    <p:sldId id="359" r:id="rId5"/>
    <p:sldId id="344" r:id="rId6"/>
    <p:sldId id="261" r:id="rId7"/>
    <p:sldId id="262" r:id="rId8"/>
    <p:sldId id="263" r:id="rId9"/>
    <p:sldId id="354" r:id="rId10"/>
    <p:sldId id="265" r:id="rId11"/>
    <p:sldId id="266" r:id="rId12"/>
    <p:sldId id="267" r:id="rId13"/>
    <p:sldId id="268" r:id="rId14"/>
    <p:sldId id="269" r:id="rId15"/>
    <p:sldId id="270" r:id="rId16"/>
    <p:sldId id="365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4" r:id="rId34"/>
    <p:sldId id="345" r:id="rId35"/>
    <p:sldId id="295" r:id="rId36"/>
    <p:sldId id="297" r:id="rId37"/>
    <p:sldId id="301" r:id="rId38"/>
    <p:sldId id="300" r:id="rId39"/>
    <p:sldId id="302" r:id="rId40"/>
    <p:sldId id="298" r:id="rId41"/>
    <p:sldId id="299" r:id="rId42"/>
    <p:sldId id="303" r:id="rId43"/>
    <p:sldId id="305" r:id="rId44"/>
    <p:sldId id="304" r:id="rId45"/>
    <p:sldId id="306" r:id="rId46"/>
    <p:sldId id="307" r:id="rId47"/>
    <p:sldId id="308" r:id="rId48"/>
    <p:sldId id="346" r:id="rId49"/>
    <p:sldId id="355" r:id="rId50"/>
    <p:sldId id="309" r:id="rId51"/>
    <p:sldId id="310" r:id="rId52"/>
    <p:sldId id="313" r:id="rId53"/>
    <p:sldId id="360" r:id="rId54"/>
    <p:sldId id="311" r:id="rId55"/>
    <p:sldId id="314" r:id="rId56"/>
    <p:sldId id="312" r:id="rId57"/>
    <p:sldId id="315" r:id="rId58"/>
    <p:sldId id="316" r:id="rId59"/>
    <p:sldId id="317" r:id="rId60"/>
    <p:sldId id="318" r:id="rId61"/>
    <p:sldId id="319" r:id="rId62"/>
    <p:sldId id="323" r:id="rId63"/>
    <p:sldId id="324" r:id="rId64"/>
    <p:sldId id="325" r:id="rId65"/>
    <p:sldId id="322" r:id="rId66"/>
    <p:sldId id="327" r:id="rId67"/>
    <p:sldId id="328" r:id="rId68"/>
    <p:sldId id="329" r:id="rId69"/>
    <p:sldId id="347" r:id="rId70"/>
    <p:sldId id="331" r:id="rId71"/>
    <p:sldId id="367" r:id="rId72"/>
    <p:sldId id="366" r:id="rId73"/>
    <p:sldId id="361" r:id="rId74"/>
    <p:sldId id="326" r:id="rId75"/>
    <p:sldId id="332" r:id="rId76"/>
    <p:sldId id="356" r:id="rId77"/>
    <p:sldId id="368" r:id="rId78"/>
    <p:sldId id="369" r:id="rId79"/>
    <p:sldId id="370" r:id="rId80"/>
    <p:sldId id="371" r:id="rId81"/>
    <p:sldId id="372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3" r:id="rId90"/>
    <p:sldId id="363" r:id="rId91"/>
    <p:sldId id="348" r:id="rId92"/>
    <p:sldId id="349" r:id="rId93"/>
    <p:sldId id="350" r:id="rId94"/>
    <p:sldId id="351" r:id="rId95"/>
    <p:sldId id="352" r:id="rId96"/>
    <p:sldId id="364" r:id="rId9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 autoAdjust="0"/>
    <p:restoredTop sz="86856" autoAdjust="0"/>
  </p:normalViewPr>
  <p:slideViewPr>
    <p:cSldViewPr>
      <p:cViewPr varScale="1">
        <p:scale>
          <a:sx n="77" d="100"/>
          <a:sy n="77" d="100"/>
        </p:scale>
        <p:origin x="1613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064"/>
    </p:cViewPr>
  </p:sorterViewPr>
  <p:notesViewPr>
    <p:cSldViewPr>
      <p:cViewPr varScale="1">
        <p:scale>
          <a:sx n="61" d="100"/>
          <a:sy n="61" d="100"/>
        </p:scale>
        <p:origin x="-209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Chapter 3: Security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458200"/>
            <a:ext cx="59436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Panko and Panko, Business Data Networks and </a:t>
            </a:r>
            <a:r>
              <a:rPr lang="en-US" smtClean="0"/>
              <a:t>Security, </a:t>
            </a:r>
            <a:r>
              <a:rPr lang="en-US"/>
              <a:t>9</a:t>
            </a:r>
            <a:r>
              <a:rPr lang="en-US" baseline="30000" smtClean="0"/>
              <a:t>th</a:t>
            </a:r>
            <a:r>
              <a:rPr lang="en-US" smtClean="0"/>
              <a:t> </a:t>
            </a:r>
            <a:r>
              <a:rPr lang="en-US"/>
              <a:t>Edition</a:t>
            </a:r>
          </a:p>
          <a:p>
            <a:pPr>
              <a:defRPr/>
            </a:pPr>
            <a:r>
              <a:rPr lang="en-US"/>
              <a:t>© 2011 </a:t>
            </a:r>
            <a:r>
              <a:rPr lang="en-US" smtClean="0"/>
              <a:t>Pearson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08D40F1-4E3E-414F-B7E2-826F253916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8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DF7096B-007B-42C5-93A1-67528BFD780A}" type="datetimeFigureOut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B8E766-0271-472D-A8B3-B902F6501E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495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F4E428-951B-4D23-BFDC-68C2C2D91A4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68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</a:t>
            </a:r>
          </a:p>
          <a:p>
            <a:r>
              <a:rPr lang="en-US" smtClean="0"/>
              <a:t>Emphasize the text outlined in red.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70AA6-4610-40EF-9286-B774A16AC65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37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</a:t>
            </a:r>
          </a:p>
          <a:p>
            <a:r>
              <a:rPr lang="en-US" smtClean="0"/>
              <a:t>Emphasize the text outlined in red.</a:t>
            </a:r>
          </a:p>
          <a:p>
            <a:r>
              <a:rPr lang="en-US" smtClean="0"/>
              <a:t>Emphasize that some students have a hard time learning this.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59331-F506-4E4E-9B71-4F5AB73F645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6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</a:t>
            </a:r>
          </a:p>
          <a:p>
            <a:r>
              <a:rPr lang="en-US" smtClean="0"/>
              <a:t>(You might ask if some students have worked with scripting languages. Have them describe them.)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DFBFCA-D1E2-4E63-8600-542E1122663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43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1D2F5F-C496-4D61-87B4-66A05F2D6E9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43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that students need to know the definition of “Trojan horse”.</a:t>
            </a:r>
          </a:p>
          <a:p>
            <a:r>
              <a:rPr lang="en-US" smtClean="0"/>
              <a:t>Emphasize that website activity trackers, keystroke loggers, and data mining software are all types of spyware.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AF83A1-DF87-40C1-8086-F38D15CF303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60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table one row at a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A8E4E-39D4-4028-8246-B0E614C4771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34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62B1F-75E0-401F-889C-5EC7FDAB0DA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51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C55CDD-6F50-4473-9D45-AF1DED546F7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13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differences between carding and identity theft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382924-FF2A-4E9D-BD80-105049CF1C2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61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need to understand all terms in the definition in hacking.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0946A8-9AFF-4592-94D1-FFAF9E2EB0A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0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E0D3BB-806C-4B93-AFB0-22336A0BAAB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37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Reread the definition.</a:t>
            </a:r>
          </a:p>
          <a:p>
            <a:r>
              <a:rPr lang="en-US" smtClean="0"/>
              <a:t>Go through the question.</a:t>
            </a:r>
          </a:p>
          <a:p>
            <a:r>
              <a:rPr lang="en-US" smtClean="0"/>
              <a:t>The answer is, “Yes.” Finding the password did not give you authorization to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04B214-F252-4E91-9A76-61A19ECF7E6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43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Reread the definition.</a:t>
            </a:r>
          </a:p>
          <a:p>
            <a:r>
              <a:rPr lang="en-US" smtClean="0"/>
              <a:t>Go through the question.</a:t>
            </a:r>
          </a:p>
          <a:p>
            <a:r>
              <a:rPr lang="en-US" smtClean="0"/>
              <a:t>The answer is, “Yes.” You do not have explicit authorization to read information in the directory.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0849E1-C7FB-4A83-847E-2B01CA41EC7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11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Reread the definition.</a:t>
            </a:r>
          </a:p>
          <a:p>
            <a:r>
              <a:rPr lang="en-US" smtClean="0"/>
              <a:t>Go through the question.</a:t>
            </a:r>
          </a:p>
          <a:p>
            <a:r>
              <a:rPr lang="en-US" smtClean="0"/>
              <a:t>The answer is, “No.” You did use the resource without authorization, but it was not intentional.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02D712-17DC-4961-BA75-530E6FB71BC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93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Reread the definition.</a:t>
            </a:r>
          </a:p>
          <a:p>
            <a:r>
              <a:rPr lang="en-US" smtClean="0"/>
              <a:t>Go through the question.</a:t>
            </a:r>
          </a:p>
          <a:p>
            <a:r>
              <a:rPr lang="en-US" smtClean="0"/>
              <a:t>The answer is, “Yes.” Lack of good security does not mean that you have authorization to use the system.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1BB945-335C-48DF-A202-0A758479839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Then go through the figures right to left.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A52FD-3E84-4890-9E1F-717F8F489B22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61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Then go through the figures right to left.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025C72-5D41-4D5F-872F-8E7255A53D9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02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figures right to left.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63C35D-4FBA-44AB-B1E4-970184144C0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087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recap.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BA6C10-FEA2-4B86-8D61-65692487D97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29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D93CE1-5066-4549-8A53-5D160762910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79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Then go through the figures left to right.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FB849F-FD50-4695-B276-9951DD6DC18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55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Show the flow between the blue bubbles.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E2306-4C71-4CE0-B533-9B6A58ADF63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48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Then go through the figures left to right.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2CB5B0-3FCD-44E3-ABE8-0BD83A5A5EE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9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60EE73-B468-4426-85D9-CDD928B074D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61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text next to Plan.</a:t>
            </a:r>
          </a:p>
          <a:p>
            <a:r>
              <a:rPr lang="en-US" smtClean="0"/>
              <a:t>Emphasize that without really good planning, you cannot have adequate security.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F6802A-2B9F-478A-BA9A-2E5E842B123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42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Go slowly through this section. Emphasize both its importance and difficulty.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359353-C3A8-4045-8603-A1E64A9F2A9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39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example from top to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2192CC-131A-4395-8147-746838857D5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91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example from top to bottom.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DA2C80-AC15-4E37-91E2-097A9C7B54D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24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example from top to bottom.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595D1D-F59E-44AB-8196-858FCF629BDC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02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example from top to bottom.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018D07-65CB-4EEE-B9FE-2F5347F6401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07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69B323-8898-4203-AC65-54699C0A9CC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898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E3C7CE-74E5-4BC1-AAD1-4ED3E07C7FA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6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We will look first at the threat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5F94B5-1DEF-46AE-AF4C-EEDEC7596DE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107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Blue bubbles first.</a:t>
            </a:r>
          </a:p>
          <a:p>
            <a:r>
              <a:rPr lang="en-US" smtClean="0"/>
              <a:t>Then the red bubble.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7CA0E4-E191-4E73-9E2C-E2519A95212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9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C962CB-BA5F-49E5-B195-E2C5AABB177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111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blue bubbles top to bottom.</a:t>
            </a:r>
          </a:p>
          <a:p>
            <a:r>
              <a:rPr lang="en-US" smtClean="0"/>
              <a:t>Then go through the red bubble.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C1B549-B799-444E-9A9C-9DD3B7BF521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42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blue bubbles top to bottom.</a:t>
            </a:r>
          </a:p>
          <a:p>
            <a:r>
              <a:rPr lang="en-US" smtClean="0"/>
              <a:t>Then go through the red bubble.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7CB519-3AD7-4F3C-A740-EBB56A12402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5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blue bubbles top to bottom.</a:t>
            </a:r>
          </a:p>
          <a:p>
            <a:r>
              <a:rPr lang="en-US" smtClean="0"/>
              <a:t>Then go through the red bubbles.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AAA5EF-ED20-4A08-BF50-968F1809242F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681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blue bubbles top to bottom.</a:t>
            </a:r>
          </a:p>
          <a:p>
            <a:r>
              <a:rPr lang="en-US" smtClean="0"/>
              <a:t>Then go through the red bubbles.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C71163-F3C1-49B2-8304-0498E255556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657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Protection is the implementation of policies.</a:t>
            </a:r>
          </a:p>
          <a:p>
            <a:r>
              <a:rPr lang="en-US" smtClean="0"/>
              <a:t>Read the text by Protect.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42058-BE3F-4C2A-B568-58C3A89A96A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6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7AE1D3-889A-4CAB-A66C-BB2977676A8E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091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Then go through the figure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4BD633-CF7B-468E-855A-2099C469110E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672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4617A2-6558-48D7-B17C-5DD7F6B3FC92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022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text indicated.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AE1633-CA93-4313-8089-88704FC46DE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342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outlined material. Note that students have a hard time understanding it.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9F955-09DC-4F9E-AF38-8B322C5B9EE6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49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outlined material. Note that students have a hard time understanding it.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F6EB88-FA35-43D1-8996-CB81E82B55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927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DC93-39B9-4CA5-B5D1-D6185E834FF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148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Mississippi	Common Name	Common names are never acceptably strong. Length means nothing.</a:t>
            </a:r>
          </a:p>
          <a:p>
            <a:endParaRPr lang="en-US" dirty="0" smtClean="0"/>
          </a:p>
          <a:p>
            <a:r>
              <a:rPr lang="en-US" dirty="0" smtClean="0"/>
              <a:t>4$5aB	Complex		Not acceptably strong—too short.</a:t>
            </a:r>
          </a:p>
          <a:p>
            <a:endParaRPr lang="en-US" dirty="0" smtClean="0"/>
          </a:p>
          <a:p>
            <a:pPr marL="0" lvl="1"/>
            <a:r>
              <a:rPr lang="en-US" dirty="0" smtClean="0"/>
              <a:t>34d8%^</a:t>
            </a:r>
            <a:r>
              <a:rPr lang="en-US" dirty="0" err="1" smtClean="0"/>
              <a:t>tdy</a:t>
            </a:r>
            <a:r>
              <a:rPr lang="en-US" dirty="0" smtClean="0"/>
              <a:t>	Complex and long	Acceptably strong. (But you might note that people may write it down.)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221928-612B-4B26-A539-F9DE2FF5CE62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828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last point. It is important because the goal of other authentication controls is to replace reusable passwords.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6A15AF-697D-452D-8D7A-BFE962AB43E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425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  <a:p>
            <a:pPr marL="0" lvl="1"/>
            <a:r>
              <a:rPr lang="en-US" smtClean="0"/>
              <a:t>Emphasize the first point.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F2EB8-5B49-437F-BC48-F4290AF81004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604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  <a:p>
            <a:pPr marL="0" lvl="1"/>
            <a:r>
              <a:rPr lang="en-US" smtClean="0"/>
              <a:t>Emphasize the last point—go slowly because it is a bit complex.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7727AC-704B-4816-88B9-4328ED596E21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041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  <a:p>
            <a:pPr marL="0" lvl="1"/>
            <a:r>
              <a:rPr lang="en-US" smtClean="0"/>
              <a:t>Emphasize the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F1CA15-C9BE-49EF-A8CE-2C965326EFCC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689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  <a:p>
            <a:pPr marL="0" lvl="1"/>
            <a:endParaRPr lang="en-US" smtClean="0"/>
          </a:p>
          <a:p>
            <a:pPr marL="0" lvl="1"/>
            <a:r>
              <a:rPr lang="en-US" smtClean="0"/>
              <a:t>There will be 20 public keys and 20 private keys.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3D0121-E6A0-42A3-85E2-A091EB7C9E7A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799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BFD90-0B39-4CA8-9FB2-DF8637FFC06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0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importance of this and the problem students have with this concept.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7A972F-D5ED-41A1-ADB3-5D098017CCC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447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Note the supplicant and the verifier.</a:t>
            </a:r>
          </a:p>
          <a:p>
            <a:r>
              <a:rPr lang="en-US" smtClean="0"/>
              <a:t>Go through Point 1. Emphasize the meaning of the true party.</a:t>
            </a:r>
          </a:p>
          <a:p>
            <a:r>
              <a:rPr lang="en-US" smtClean="0"/>
              <a:t>Go through Point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2DFFEB-F29B-4553-8852-B5AB4D1EEB1E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74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3 and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195722-7929-4F98-A0D3-7EC3EA37CC92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5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5 very slowly.</a:t>
            </a:r>
          </a:p>
          <a:p>
            <a:r>
              <a:rPr lang="en-US" smtClean="0"/>
              <a:t>Note that the calculation is done with the supplicant’s private key but is tested with the true party’s public key.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CBC175-694E-410E-9A12-BC8227F50CDD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106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E1E699-5ED9-4AF3-ADB4-06C33B391DB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12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 in the red rectangle.</a:t>
            </a:r>
          </a:p>
          <a:p>
            <a:r>
              <a:rPr lang="en-US" smtClean="0"/>
              <a:t>Then show the outlined definitions of ingress and egress filtering.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684744-D9D3-47C0-ABD9-9E76DE0B639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984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Note that it only drops and logs </a:t>
            </a:r>
            <a:r>
              <a:rPr lang="en-US" i="1" smtClean="0"/>
              <a:t>provable</a:t>
            </a:r>
            <a:r>
              <a:rPr lang="en-US" smtClean="0"/>
              <a:t> attack packets.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C1E192-AA61-431B-A82F-369DEEAC948A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017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red rectangle.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B13C17-4B84-46B9-94F3-E50C6DFF73F5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754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The answer is that if the packet is highly suspicious, it is still not provable.</a:t>
            </a:r>
          </a:p>
          <a:p>
            <a:r>
              <a:rPr lang="en-US" smtClean="0"/>
              <a:t>Only provable attack packets are dropped and logged.</a:t>
            </a:r>
          </a:p>
          <a:p>
            <a:r>
              <a:rPr lang="en-US" smtClean="0"/>
              <a:t>Highly suspicious packets are merely passed.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6A9E39-EBF5-451A-B068-2AC9B54EBDA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009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72006D-5D62-4717-8B24-BD966698097A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441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F9382A-2A05-4B27-AA07-8D97100E093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13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C7588D-E8BA-4855-BA26-1278602E4F6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975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r>
              <a:rPr lang="en-US" smtClean="0"/>
              <a:t>Emphasize the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0A55C5-8D68-417A-9DC5-577BA9A2BF5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967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bubbles and text from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D5AD02-D53B-4A2B-B6BA-B476C6A1B9E2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887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text and then the table, top to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362FF-06BE-4411-BB4D-9F66A379F27F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987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 from top to bottom and the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C17710-7EC6-451E-8168-8CC69D558DB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848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5D9B16-CAFA-48ED-A9DF-1AA571A9C6C2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4410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 from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BB7197-4E9E-4EFD-A5B1-C8E1AF60BC6E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249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 from top to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689F9D-222D-4621-9A2A-F34858411DE5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9826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figure from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8B26A7-47E5-4CB9-91F3-37FA46DAEFA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4907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r>
              <a:rPr lang="en-US" smtClean="0"/>
              <a:t>Emphasize the first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5F45F4-85D8-4AF5-8223-AE7277920072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958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Describe the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6C30E2-8AE9-4B2A-99A8-19016BAF0F14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01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EF4D07-E6D9-4517-B72C-78B4B227641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552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78ABCF-FF33-47BF-8704-0327E038383D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416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Show that we are going into the Respond stage.</a:t>
            </a:r>
          </a:p>
          <a:p>
            <a:r>
              <a:rPr lang="en-US" smtClean="0"/>
              <a:t>Define incidents, compromises, and breaches.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F4097E-D53A-4B6C-AD64-577881FAD52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924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01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736462-A1BB-427B-8852-E30B2D09E1C6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099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r>
              <a:rPr lang="en-US" smtClean="0"/>
              <a:t>Show the progression on the left.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88BEFD-652A-4147-8080-A52891C06898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016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4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509D84-78CF-4C6A-9333-C2458A26B7D6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346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63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r>
              <a:rPr lang="en-US" smtClean="0"/>
              <a:t>Be clear that there is a distinction between IT disaster recover and business continuity recovery.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7F699E-B209-4153-A2E8-854A96E5CEBF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945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8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r>
              <a:rPr lang="en-US" smtClean="0"/>
              <a:t>Rehearsal is absolutely critical.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B7E77C-AA7E-4517-8F47-9DD23FCED888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542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0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Do the recap.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76556A-58C1-4DB1-9AF9-7BC1FB35E002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004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Show the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5DC9D-23B6-4625-BEE4-A72AFA379BAD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87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DB51BA-AE33-4F62-B2B7-BEA8F9BD9E1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92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2F8C2DC9-1D8D-4B2E-A448-C00B1D447155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81000" y="6408738"/>
            <a:ext cx="6350000" cy="365125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algn="l"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E8F0F4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229600" y="6408738"/>
            <a:ext cx="784225" cy="365125"/>
          </a:xfr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A102D38-3DEB-4BB6-8F92-AC4E8B661B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A001D-66CD-47DE-A1F8-EB20B6ED4C6E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8DBA0-2036-48EF-893C-C9B60142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6812F-DEA5-452D-95DB-B465385F7DD3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48B14-F79D-4BBD-B4A1-D65484C1F9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800"/>
              </a:spcBef>
              <a:defRPr/>
            </a:lvl1pPr>
            <a:lvl2pPr>
              <a:spcBef>
                <a:spcPts val="1200"/>
              </a:spcBef>
              <a:defRPr sz="2400"/>
            </a:lvl2pPr>
            <a:lvl3pPr>
              <a:spcBef>
                <a:spcPts val="1200"/>
              </a:spcBef>
              <a:defRPr sz="2400"/>
            </a:lvl3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rtlCol="0"/>
          <a:lstStyle>
            <a:lvl1pPr>
              <a:defRPr sz="3600"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400" y="6400800"/>
            <a:ext cx="1295400" cy="2889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 algn="l">
              <a:defRPr sz="1200" dirty="0" smtClean="0"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7200" y="6408738"/>
            <a:ext cx="762000" cy="365125"/>
          </a:xfrm>
        </p:spPr>
        <p:txBody>
          <a:bodyPr/>
          <a:lstStyle>
            <a:lvl1pPr>
              <a:defRPr sz="2000"/>
            </a:lvl1pPr>
            <a:extLst/>
          </a:lstStyle>
          <a:p>
            <a:pPr>
              <a:defRPr/>
            </a:pPr>
            <a:fld id="{AA231381-F49A-4934-BCBE-1576DD8962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7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6807F6B7-62D2-4D0C-9FEC-2FFBA28C3454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BCE6598-AACC-4229-84E2-2D97E1116A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D066F15C-C60F-4DE1-9C2A-9A5C025123A3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442BD52-495D-4D53-AA48-373A20227D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5B6EB89B-4ABF-4233-AEDD-93DB486AD912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B0C1252-9F07-45EC-91EA-DBF09E441E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787263CB-55E5-496D-9146-B038ED3C28C7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A549E99-4321-4657-A7BE-15F72ABDB5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54DDE-EF5B-4DB3-8691-82C2B39AB6A1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B3ED0-61CB-4648-8417-EA725BD626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20D20EF3-774E-441E-90C7-BD27CB53CB91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5D50FD1-4EC7-482E-B18A-409CA43DF8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1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12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23545EB-E2DD-49C8-B40F-2A5A00A49268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1237940-B602-4FA9-B981-24BA53BEAD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086E4926-59AD-488D-BDAC-BB06EADFC7C6}" type="datetime1">
              <a:rPr lang="en-US"/>
              <a:pPr>
                <a:defRPr/>
              </a:pPr>
              <a:t>8/25/2014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A7908EDF-25C8-4438-AB3F-B03DA2DC2D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69" r:id="rId7"/>
    <p:sldLayoutId id="2147483678" r:id="rId8"/>
    <p:sldLayoutId id="2147483679" r:id="rId9"/>
    <p:sldLayoutId id="2147483670" r:id="rId10"/>
    <p:sldLayoutId id="2147483671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9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</a:p>
          <a:p>
            <a:r>
              <a:rPr lang="en-US" dirty="0" smtClean="0"/>
              <a:t>Assignment # 1 questions</a:t>
            </a:r>
          </a:p>
          <a:p>
            <a:r>
              <a:rPr lang="en-US" dirty="0" smtClean="0"/>
              <a:t>Lecture Part 1 – Network Security</a:t>
            </a:r>
          </a:p>
          <a:p>
            <a:r>
              <a:rPr lang="en-US" dirty="0" smtClean="0"/>
              <a:t>Quiz # 1 – Chapters 1 and 2</a:t>
            </a:r>
          </a:p>
          <a:p>
            <a:r>
              <a:rPr lang="en-US" dirty="0" smtClean="0"/>
              <a:t>Lecture Part 2 – Network Security Cont’d</a:t>
            </a:r>
          </a:p>
          <a:p>
            <a:r>
              <a:rPr lang="en-US" dirty="0" smtClean="0"/>
              <a:t>Next Week – Assignment # 2 due and Quiz # 2 (Chapter 3)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– </a:t>
            </a:r>
            <a:r>
              <a:rPr lang="en-US" dirty="0" smtClean="0"/>
              <a:t>9/9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2013 Pearson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231381-F49A-4934-BCBE-1576DD8962F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2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eaLnBrk="1"/>
            <a:r>
              <a:rPr lang="en-US" smtClean="0"/>
              <a:t>Viruses</a:t>
            </a:r>
          </a:p>
          <a:p>
            <a:pPr lvl="1" eaLnBrk="1" hangingPunct="1"/>
            <a:r>
              <a:rPr lang="en-US" smtClean="0"/>
              <a:t>Stopping viruses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Antivirus programs are needed to scan arriving files for viruses.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Antivirus programs also scan for other malware.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Patching vulnerabilities </a:t>
            </a:r>
            <a:r>
              <a:rPr lang="en-US" i="1" smtClean="0"/>
              <a:t>may</a:t>
            </a:r>
            <a:r>
              <a:rPr lang="en-US" smtClean="0"/>
              <a:t> help but may not.</a:t>
            </a:r>
          </a:p>
        </p:txBody>
      </p:sp>
      <p:sp>
        <p:nvSpPr>
          <p:cNvPr id="276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927E10-13A6-4304-95C9-4178DAF17D5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Worms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Viruses, as just noted, are pieces of code that attach themselves to other programs.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Worms, in contrast, are stand-alone programs that do not need to attach to other programs.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Can propagate like viruses through e-mail, and so on.</a:t>
            </a:r>
          </a:p>
          <a:p>
            <a:pPr lvl="2" eaLnBrk="1" hangingPunct="1"/>
            <a:r>
              <a:rPr lang="en-US" smtClean="0"/>
              <a:t>This requires human gullibility, which is slow.</a:t>
            </a:r>
          </a:p>
          <a:p>
            <a:pPr lvl="2" eaLnBrk="1" hangingPunct="1"/>
            <a:r>
              <a:rPr lang="en-US" smtClean="0"/>
              <a:t>Antivirus programs search for worms as well as viruses.</a:t>
            </a:r>
          </a:p>
          <a:p>
            <a:pPr lvl="1" eaLnBrk="1" hangingPunct="1"/>
            <a:endParaRPr lang="en-US" smtClean="0"/>
          </a:p>
        </p:txBody>
      </p:sp>
      <p:sp>
        <p:nvSpPr>
          <p:cNvPr id="286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A84303-00A3-47F9-B8AD-55C7E5E9778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2000" y="2057400"/>
            <a:ext cx="7848600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1990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13716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910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500" smtClean="0"/>
              <a:t>Worms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smtClean="0"/>
              <a:t>Directly-propagating worms jump to victim hosts directly.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300" smtClean="0"/>
              <a:t>Can only do this if target hosts have a specific vulnerability.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300" smtClean="0"/>
              <a:t>Directly-propagating worms can spread with amazing speed.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smtClean="0"/>
              <a:t>Directly-propagating worms can be thwarted by firewalls and by installing patches.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300" i="1" smtClean="0"/>
              <a:t>Not</a:t>
            </a:r>
            <a:r>
              <a:rPr lang="en-US" sz="2300" smtClean="0"/>
              <a:t> by antivirus programs.</a:t>
            </a:r>
          </a:p>
          <a:p>
            <a:pPr lvl="1" eaLnBrk="1" hangingPunct="1">
              <a:lnSpc>
                <a:spcPct val="90000"/>
              </a:lnSpc>
            </a:pPr>
            <a:endParaRPr lang="en-US" sz="2200" smtClean="0"/>
          </a:p>
          <a:p>
            <a:pPr lvl="1" eaLnBrk="1" hangingPunct="1">
              <a:lnSpc>
                <a:spcPct val="90000"/>
              </a:lnSpc>
            </a:pPr>
            <a:endParaRPr lang="en-US" sz="2200" smtClean="0"/>
          </a:p>
        </p:txBody>
      </p:sp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0C05C0-6E6F-4385-9E37-E3A90C3BC09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pic>
        <p:nvPicPr>
          <p:cNvPr id="44037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762000" y="1905000"/>
            <a:ext cx="7772400" cy="3810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pPr eaLnBrk="1"/>
            <a:r>
              <a:rPr lang="en-US" smtClean="0"/>
              <a:t>Mobile Code</a:t>
            </a:r>
          </a:p>
          <a:p>
            <a:pPr lvl="1" eaLnBrk="1" hangingPunct="1"/>
            <a:r>
              <a:rPr lang="en-US" smtClean="0"/>
              <a:t>HTML webpages can contain scripts.</a:t>
            </a:r>
          </a:p>
          <a:p>
            <a:pPr lvl="2" eaLnBrk="1" hangingPunct="1"/>
            <a:r>
              <a:rPr lang="en-US" smtClean="0"/>
              <a:t>Scripts are snippets of code in a simplified programming language that are executed when the webpage is displayed in a browser.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A common scripting language is JavaScript.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Scripts enhance the user experience and may be required to see the webpage.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Scripts are called mobile code because they are downloaded with the webpage.</a:t>
            </a:r>
          </a:p>
        </p:txBody>
      </p:sp>
      <p:sp>
        <p:nvSpPr>
          <p:cNvPr id="3072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11AF10-F917-4489-8D3F-B048C7CE6F4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Payloads</a:t>
            </a:r>
          </a:p>
          <a:p>
            <a:pPr lvl="1" eaLnBrk="1" hangingPunct="1"/>
            <a:r>
              <a:rPr lang="en-US" smtClean="0"/>
              <a:t>After propagation, viruses and worms execute their payloads.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Payloads erase hard disks or send users to pornography sites if they mistype URLs.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Often, the payload downloads another program.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An attack program with such a payload is called a downloader.</a:t>
            </a:r>
          </a:p>
          <a:p>
            <a:pPr eaLnBrk="1" hangingPunct="1"/>
            <a:endParaRPr lang="en-US" smtClean="0"/>
          </a:p>
        </p:txBody>
      </p:sp>
      <p:sp>
        <p:nvSpPr>
          <p:cNvPr id="3277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870072-F020-4E87-8F59-4ADA086594D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>
          <a:xfrm>
            <a:off x="457200" y="1493838"/>
            <a:ext cx="8229600" cy="4525962"/>
          </a:xfrm>
        </p:spPr>
        <p:txBody>
          <a:bodyPr/>
          <a:lstStyle/>
          <a:p>
            <a:pPr eaLnBrk="1"/>
            <a:r>
              <a:rPr lang="en-US" smtClean="0"/>
              <a:t>Payloads</a:t>
            </a:r>
          </a:p>
          <a:p>
            <a:pPr lvl="1" eaLnBrk="1" hangingPunct="1"/>
            <a:r>
              <a:rPr lang="en-US" smtClean="0"/>
              <a:t>Many downloaded programs are Trojan horses.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Trojan horses are programs that disguise themselves as system files.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Spyware Trojans collect sensitive data and send the data they collect to an attacker.</a:t>
            </a:r>
          </a:p>
          <a:p>
            <a:pPr lvl="3" eaLnBrk="1" hangingPunct="1">
              <a:spcBef>
                <a:spcPts val="1200"/>
              </a:spcBef>
            </a:pPr>
            <a:r>
              <a:rPr lang="en-US" sz="2400" smtClean="0"/>
              <a:t>Website activity trackers</a:t>
            </a:r>
          </a:p>
          <a:p>
            <a:pPr lvl="3" eaLnBrk="1" hangingPunct="1">
              <a:spcBef>
                <a:spcPts val="1200"/>
              </a:spcBef>
            </a:pPr>
            <a:r>
              <a:rPr lang="en-US" sz="2400" smtClean="0"/>
              <a:t>Keystroke loggers</a:t>
            </a:r>
          </a:p>
          <a:p>
            <a:pPr lvl="3" eaLnBrk="1" hangingPunct="1">
              <a:spcBef>
                <a:spcPts val="1200"/>
              </a:spcBef>
            </a:pPr>
            <a:r>
              <a:rPr lang="en-US" sz="2400" smtClean="0"/>
              <a:t>Data mining software</a:t>
            </a:r>
          </a:p>
          <a:p>
            <a:pPr eaLnBrk="1" hangingPunct="1"/>
            <a:endParaRPr lang="en-US" smtClean="0"/>
          </a:p>
        </p:txBody>
      </p:sp>
      <p:sp>
        <p:nvSpPr>
          <p:cNvPr id="3379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213BE-BCA7-42CF-80BC-D1F5CAFF261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pic>
        <p:nvPicPr>
          <p:cNvPr id="52229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2560638"/>
            <a:ext cx="969963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Getting Infected</a:t>
            </a:r>
          </a:p>
          <a:p>
            <a:pPr lvl="1"/>
            <a:r>
              <a:rPr lang="en-US" smtClean="0"/>
              <a:t>E-mail from infected machines or spammers</a:t>
            </a:r>
          </a:p>
          <a:p>
            <a:pPr lvl="1"/>
            <a:r>
              <a:rPr lang="en-US" smtClean="0"/>
              <a:t>Visiting websites</a:t>
            </a:r>
          </a:p>
          <a:p>
            <a:pPr lvl="2"/>
            <a:r>
              <a:rPr lang="en-US" smtClean="0"/>
              <a:t>Even normally legitimate websites can be seeded with pages containing mobile malware</a:t>
            </a:r>
          </a:p>
          <a:p>
            <a:pPr lvl="1"/>
            <a:r>
              <a:rPr lang="en-US" smtClean="0"/>
              <a:t>Peer-to-peer file transfers</a:t>
            </a:r>
          </a:p>
          <a:p>
            <a:pPr lvl="1"/>
            <a:r>
              <a:rPr lang="en-US" smtClean="0"/>
              <a:t>Downloading “free” software</a:t>
            </a:r>
          </a:p>
          <a:p>
            <a:pPr lvl="1"/>
            <a:r>
              <a:rPr lang="en-US" smtClean="0"/>
              <a:t>And so 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F9A014-2E17-413C-8ABA-3D48BEF153B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49" name="Group 33"/>
          <p:cNvGraphicFramePr>
            <a:graphicFrameLocks noGrp="1"/>
          </p:cNvGraphicFramePr>
          <p:nvPr>
            <p:ph idx="1"/>
          </p:nvPr>
        </p:nvGraphicFramePr>
        <p:xfrm>
          <a:off x="152400" y="1524000"/>
          <a:ext cx="8839200" cy="4633278"/>
        </p:xfrm>
        <a:graphic>
          <a:graphicData uri="http://schemas.openxmlformats.org/drawingml/2006/table">
            <a:tbl>
              <a:tblPr/>
              <a:tblGrid>
                <a:gridCol w="3192463"/>
                <a:gridCol w="1963737"/>
                <a:gridCol w="1719263"/>
                <a:gridCol w="1963737"/>
              </a:tblGrid>
              <a:tr h="1327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Propagation Vector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Antivirus Program Can Stop?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Firewall Can Stop?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Patching Can Stop?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928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Normally propagating virus or worm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Sometimes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928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Directly-propagating worm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928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There are no directly-propagating viruses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</a:tbl>
          </a:graphicData>
        </a:graphic>
      </p:graphicFrame>
      <p:sp>
        <p:nvSpPr>
          <p:cNvPr id="3484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484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0C65B7-941F-43C4-8808-EEA4E251F86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3.3: Stopping Viruses and Worms</a:t>
            </a:r>
            <a:endParaRPr lang="en-US" dirty="0"/>
          </a:p>
        </p:txBody>
      </p:sp>
      <p:pic>
        <p:nvPicPr>
          <p:cNvPr id="55327" name="Picture 7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685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995862"/>
          </a:xfrm>
        </p:spPr>
        <p:txBody>
          <a:bodyPr/>
          <a:lstStyle/>
          <a:p>
            <a:pPr eaLnBrk="1"/>
            <a:r>
              <a:rPr lang="en-US" smtClean="0"/>
              <a:t>Social Engineering</a:t>
            </a:r>
          </a:p>
          <a:p>
            <a:pPr lvl="1" eaLnBrk="1" hangingPunct="1"/>
            <a:r>
              <a:rPr lang="en-US" smtClean="0"/>
              <a:t>Tricking the victim into doing something against his or her interests</a:t>
            </a:r>
          </a:p>
          <a:p>
            <a:pPr eaLnBrk="1"/>
            <a:r>
              <a:rPr lang="en-US" smtClean="0"/>
              <a:t>Spam</a:t>
            </a:r>
          </a:p>
          <a:p>
            <a:pPr lvl="1" eaLnBrk="1" hangingPunct="1"/>
            <a:r>
              <a:rPr lang="en-US" smtClean="0"/>
              <a:t>Unsolicited commercial e-mail</a:t>
            </a:r>
          </a:p>
          <a:p>
            <a:pPr eaLnBrk="1"/>
            <a:r>
              <a:rPr lang="en-US" smtClean="0"/>
              <a:t>Fraud</a:t>
            </a:r>
          </a:p>
          <a:p>
            <a:pPr lvl="1" eaLnBrk="1" hangingPunct="1"/>
            <a:r>
              <a:rPr lang="en-US" smtClean="0"/>
              <a:t>Lying to the user to get the user to do something against his or her </a:t>
            </a:r>
            <a:r>
              <a:rPr lang="en-US" i="1" smtClean="0"/>
              <a:t>financial</a:t>
            </a:r>
            <a:r>
              <a:rPr lang="en-US" smtClean="0"/>
              <a:t> self-interest</a:t>
            </a:r>
          </a:p>
        </p:txBody>
      </p:sp>
      <p:sp>
        <p:nvSpPr>
          <p:cNvPr id="3584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E3710D-23FA-4723-89F7-4D6F759FD5B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3.4: Attacks on Individuals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67263"/>
          </a:xfrm>
        </p:spPr>
        <p:txBody>
          <a:bodyPr/>
          <a:lstStyle/>
          <a:p>
            <a:pPr eaLnBrk="1"/>
            <a:r>
              <a:rPr lang="en-US" sz="2500" smtClean="0"/>
              <a:t>E-Mail Attachments</a:t>
            </a:r>
          </a:p>
          <a:p>
            <a:pPr eaLnBrk="1"/>
            <a:r>
              <a:rPr lang="en-US" sz="2500" smtClean="0"/>
              <a:t>Including a Link to a Website that Has Malware</a:t>
            </a:r>
          </a:p>
          <a:p>
            <a:pPr lvl="1" eaLnBrk="1" hangingPunct="1"/>
            <a:r>
              <a:rPr lang="en-US" sz="2200" smtClean="0"/>
              <a:t>The website may complete the fraud or download software to the victim.</a:t>
            </a:r>
          </a:p>
          <a:p>
            <a:pPr eaLnBrk="1"/>
            <a:r>
              <a:rPr lang="en-US" sz="2500" smtClean="0"/>
              <a:t>Phishing Attacks</a:t>
            </a:r>
          </a:p>
          <a:p>
            <a:pPr lvl="1" eaLnBrk="1" hangingPunct="1"/>
            <a:r>
              <a:rPr lang="en-US" sz="2200" smtClean="0"/>
              <a:t>Sophisticated social engineering attacks in which an authentic-looking e-mail or website entices the user to enter his or her username, password, or other sensitive information.</a:t>
            </a:r>
          </a:p>
          <a:p>
            <a:pPr lvl="1" eaLnBrk="1" hangingPunct="1"/>
            <a:endParaRPr lang="en-US" sz="2200" smtClean="0"/>
          </a:p>
          <a:p>
            <a:pPr eaLnBrk="1" hangingPunct="1"/>
            <a:endParaRPr lang="en-US" sz="2500" smtClean="0"/>
          </a:p>
        </p:txBody>
      </p:sp>
      <p:sp>
        <p:nvSpPr>
          <p:cNvPr id="3686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D9E476-FD79-4B24-8BD8-320F568A9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3.4: Attacks on Individuals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C:\Users\x\Dropbox\000 N9\Images for PPTs\FLIA_Ph6_AALBFLY0 steal passwor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638" y="2054225"/>
            <a:ext cx="5333999" cy="915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Network Security</a:t>
            </a:r>
            <a:endParaRPr lang="en-US" dirty="0"/>
          </a:p>
        </p:txBody>
      </p:sp>
      <p:sp>
        <p:nvSpPr>
          <p:cNvPr id="15363" name="Subtitle 2"/>
          <p:cNvSpPr>
            <a:spLocks noGrp="1"/>
          </p:cNvSpPr>
          <p:nvPr>
            <p:ph type="subTitle" idx="1"/>
          </p:nvPr>
        </p:nvSpPr>
        <p:spPr>
          <a:xfrm>
            <a:off x="6553200" y="3886200"/>
            <a:ext cx="1905000" cy="533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R="0" eaLnBrk="1" hangingPunct="1">
              <a:defRPr/>
            </a:pPr>
            <a:r>
              <a:rPr lang="en-US" dirty="0" smtClean="0"/>
              <a:t>Chapter 3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638800"/>
            <a:ext cx="7797800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/>
          <a:lstStyle/>
          <a:p>
            <a:pPr eaLnBrk="1"/>
            <a:r>
              <a:rPr lang="en-US" smtClean="0"/>
              <a:t>Credit Card Number Theft</a:t>
            </a:r>
          </a:p>
          <a:p>
            <a:pPr lvl="1" eaLnBrk="1" hangingPunct="1"/>
            <a:r>
              <a:rPr lang="en-US" smtClean="0"/>
              <a:t>Performed by “carders”</a:t>
            </a:r>
          </a:p>
          <a:p>
            <a:pPr lvl="1" eaLnBrk="1" hangingPunct="1"/>
            <a:r>
              <a:rPr lang="en-US" smtClean="0"/>
              <a:t>Make purchases with stolen credit card numbers</a:t>
            </a:r>
          </a:p>
          <a:p>
            <a:pPr eaLnBrk="1"/>
            <a:r>
              <a:rPr lang="en-US" smtClean="0"/>
              <a:t>Identity Theft</a:t>
            </a:r>
          </a:p>
          <a:p>
            <a:pPr lvl="1" eaLnBrk="1" hangingPunct="1"/>
            <a:r>
              <a:rPr lang="en-US" smtClean="0"/>
              <a:t>Collecting enough data to impersonate</a:t>
            </a:r>
            <a:br>
              <a:rPr lang="en-US" smtClean="0"/>
            </a:br>
            <a:r>
              <a:rPr lang="en-US" smtClean="0"/>
              <a:t>the victim in large financial transactions</a:t>
            </a:r>
          </a:p>
          <a:p>
            <a:pPr lvl="1" eaLnBrk="1" hangingPunct="1"/>
            <a:r>
              <a:rPr lang="en-US" smtClean="0"/>
              <a:t>Can result in much greater financial harm to the victim than carding</a:t>
            </a:r>
          </a:p>
          <a:p>
            <a:pPr lvl="1" eaLnBrk="1" hangingPunct="1"/>
            <a:r>
              <a:rPr lang="en-US" smtClean="0"/>
              <a:t>May take a long time to restore the victim’s credit rating</a:t>
            </a:r>
          </a:p>
          <a:p>
            <a:pPr eaLnBrk="1" hangingPunct="1"/>
            <a:endParaRPr lang="en-US" smtClean="0"/>
          </a:p>
        </p:txBody>
      </p:sp>
      <p:sp>
        <p:nvSpPr>
          <p:cNvPr id="3789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CE23C2-6D81-4E4C-99E7-AF11F8CB2E2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985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3.4: Attacks on Individuals</a:t>
            </a:r>
            <a:endParaRPr lang="en-US" dirty="0"/>
          </a:p>
        </p:txBody>
      </p:sp>
      <p:pic>
        <p:nvPicPr>
          <p:cNvPr id="6" name="Picture 9" descr="MPPH02737J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31800"/>
            <a:ext cx="2095500" cy="139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5" name="Picture 3" descr="C:\Users\Owner\AppData\Local\Microsoft\Windows\Temporary Internet Files\Content.IE5\USMEXPWB\MP900443000[1].jpg"/>
          <p:cNvPicPr>
            <a:picLocks noChangeAspect="1" noChangeArrowheads="1"/>
          </p:cNvPicPr>
          <p:nvPr/>
        </p:nvPicPr>
        <p:blipFill>
          <a:blip r:embed="rId4"/>
          <a:srcRect l="9340" r="6598"/>
          <a:stretch>
            <a:fillRect/>
          </a:stretch>
        </p:blipFill>
        <p:spPr bwMode="auto">
          <a:xfrm>
            <a:off x="7467600" y="2895600"/>
            <a:ext cx="1371600" cy="108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47" name="Picture 8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5638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>
              <a:lnSpc>
                <a:spcPct val="90000"/>
              </a:lnSpc>
            </a:pPr>
            <a:r>
              <a:rPr lang="en-US" smtClean="0"/>
              <a:t>Human Break-Ins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Viruses and worms have only a single </a:t>
            </a:r>
            <a:br>
              <a:rPr lang="en-US" smtClean="0"/>
            </a:br>
            <a:r>
              <a:rPr lang="en-US" smtClean="0"/>
              <a:t>attack method.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Humans can keep trying different approaches until they succeed.</a:t>
            </a:r>
          </a:p>
          <a:p>
            <a:pPr eaLnBrk="1">
              <a:lnSpc>
                <a:spcPct val="90000"/>
              </a:lnSpc>
            </a:pPr>
            <a:r>
              <a:rPr lang="en-US" smtClean="0"/>
              <a:t>Hacking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Informally, hacking is breaking into a computer.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Formally, hacking is </a:t>
            </a:r>
            <a:r>
              <a:rPr lang="en-US" i="1" smtClean="0"/>
              <a:t>intentionally</a:t>
            </a:r>
            <a:r>
              <a:rPr lang="en-US" smtClean="0"/>
              <a:t> using a computer resource </a:t>
            </a:r>
            <a:r>
              <a:rPr lang="en-US" i="1" smtClean="0"/>
              <a:t>without authorization </a:t>
            </a:r>
            <a:r>
              <a:rPr lang="en-US" smtClean="0"/>
              <a:t>or in </a:t>
            </a:r>
            <a:r>
              <a:rPr lang="en-US" i="1" smtClean="0"/>
              <a:t>excess of authorization.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</p:txBody>
      </p:sp>
      <p:sp>
        <p:nvSpPr>
          <p:cNvPr id="3993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0B023-8938-4C7A-9909-04424F2FEB0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  <p:pic>
        <p:nvPicPr>
          <p:cNvPr id="65541" name="Picture 2" descr="C:\Users\Owner\AppData\Local\Microsoft\Windows\Temporary Internet Files\Content.IE5\ZUKFT47C\MC90014973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228600"/>
            <a:ext cx="1111250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54102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/>
            <a:r>
              <a:rPr lang="en-US" smtClean="0"/>
              <a:t>Hacking</a:t>
            </a:r>
          </a:p>
          <a:p>
            <a:pPr lvl="1" eaLnBrk="1" hangingPunct="1">
              <a:spcBef>
                <a:spcPts val="2400"/>
              </a:spcBef>
            </a:pPr>
            <a:r>
              <a:rPr lang="en-US" smtClean="0"/>
              <a:t>Formally, hacking is intentionally using a computer resource without authorization or in excess of authorization.</a:t>
            </a:r>
          </a:p>
          <a:p>
            <a:pPr lvl="1" eaLnBrk="1" hangingPunct="1">
              <a:spcBef>
                <a:spcPts val="2400"/>
              </a:spcBef>
            </a:pPr>
            <a:r>
              <a:rPr lang="en-US" i="1" smtClean="0"/>
              <a:t>If you find someone’s username and password on a sheet of paper in the trash, and if you log in, have you hacked? Justify your answer.</a:t>
            </a:r>
          </a:p>
          <a:p>
            <a:pPr eaLnBrk="1" hangingPunct="1"/>
            <a:endParaRPr lang="en-US" smtClean="0"/>
          </a:p>
        </p:txBody>
      </p:sp>
      <p:sp>
        <p:nvSpPr>
          <p:cNvPr id="409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4E5D4C-14B3-42CB-90FE-092AC743277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Hacking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Formally, hacking is intentionally using a computer resource without authorization or in excess of authorization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i="1" smtClean="0"/>
              <a:t>When you log into your authorized user account, you discover that you can see sensitive information in another directory. You just spend a few minutes there. Have you hacked? Justify your answer.</a:t>
            </a:r>
          </a:p>
          <a:p>
            <a:pPr eaLnBrk="1" hangingPunct="1"/>
            <a:endParaRPr lang="en-US" smtClean="0"/>
          </a:p>
        </p:txBody>
      </p:sp>
      <p:sp>
        <p:nvSpPr>
          <p:cNvPr id="4198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CC02E1-4B7E-47E9-AB85-C65586AF35F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Hacking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Formally, hacking is intentionally using a computer resource without authorization or in excess of authorization.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i="1" smtClean="0"/>
              <a:t>Someone sends you a link to a game site. When you go there, you find that you actually are in a sensitive directory on a server. You log out immediately. Have you hacked? Justify your answer.</a:t>
            </a:r>
          </a:p>
          <a:p>
            <a:pPr eaLnBrk="1" hangingPunct="1"/>
            <a:endParaRPr lang="en-US" smtClean="0"/>
          </a:p>
        </p:txBody>
      </p:sp>
      <p:sp>
        <p:nvSpPr>
          <p:cNvPr id="4301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34CEC1-FA7D-48B5-8A9B-2148D021CAC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Hacking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Formally, hacking is intentionally using a computer resource without authorization or in excess of authorization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i="1" smtClean="0"/>
              <a:t>A company has no strong security in place. To demonstrate this, you log into the server without authorization. Is this hacking? Justify your answer.</a:t>
            </a:r>
          </a:p>
          <a:p>
            <a:pPr eaLnBrk="1" hangingPunct="1"/>
            <a:endParaRPr lang="en-US" smtClean="0"/>
          </a:p>
        </p:txBody>
      </p:sp>
      <p:sp>
        <p:nvSpPr>
          <p:cNvPr id="4403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FDB9A1-31D8-4387-9B42-717B70D4D26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6082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5929D99-CD3D-4B6E-99C0-D8B62F04A4E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3.6: Probes and Exploits</a:t>
            </a:r>
            <a:endParaRPr lang="en-US" dirty="0"/>
          </a:p>
        </p:txBody>
      </p:sp>
      <p:pic>
        <p:nvPicPr>
          <p:cNvPr id="77828" name="Picture 11" descr="MCj0367816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228600"/>
            <a:ext cx="13001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9" name="Content Placeholder 9" descr="Figure 3-6a Probes and Exploit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304800" y="1447800"/>
            <a:ext cx="8534400" cy="3419475"/>
          </a:xfrm>
        </p:spPr>
      </p:pic>
      <p:sp>
        <p:nvSpPr>
          <p:cNvPr id="7" name="Rounded Rectangle 6"/>
          <p:cNvSpPr/>
          <p:nvPr/>
        </p:nvSpPr>
        <p:spPr>
          <a:xfrm>
            <a:off x="152400" y="4419600"/>
            <a:ext cx="5867400" cy="1447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First round of probe packets, such as</a:t>
            </a:r>
          </a:p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pings, identifies active IP addresses</a:t>
            </a:r>
          </a:p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and therefore potential victims.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9C6497-11DD-450A-8D07-ED611AF1DBD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3.6: Probes and Exploits</a:t>
            </a:r>
            <a:endParaRPr lang="en-US" dirty="0"/>
          </a:p>
        </p:txBody>
      </p:sp>
      <p:pic>
        <p:nvPicPr>
          <p:cNvPr id="79876" name="Picture 11" descr="MCj0367816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228600"/>
            <a:ext cx="13001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7" name="Content Placeholder 9" descr="Figure 3-6b Probes and Exploit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990600" y="1868488"/>
            <a:ext cx="8077200" cy="4684712"/>
          </a:xfrm>
        </p:spPr>
      </p:pic>
      <p:sp>
        <p:nvSpPr>
          <p:cNvPr id="7" name="Rounded Rectangle 6"/>
          <p:cNvSpPr/>
          <p:nvPr/>
        </p:nvSpPr>
        <p:spPr>
          <a:xfrm>
            <a:off x="76200" y="1066800"/>
            <a:ext cx="3200400" cy="2667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Second round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sends packets to specific ports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on identified potential victims to identify applications.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05400" y="3200400"/>
            <a:ext cx="11430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9154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CCC7D6-7F64-4A30-B136-6A61257BB7E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3.6: Probes and Exploits</a:t>
            </a:r>
            <a:endParaRPr lang="en-US" dirty="0"/>
          </a:p>
        </p:txBody>
      </p:sp>
      <p:pic>
        <p:nvPicPr>
          <p:cNvPr id="83972" name="Content Placeholder 9" descr="Figure 3-6c Probes and Exploit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143125" y="1371600"/>
            <a:ext cx="6345238" cy="49228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pPr eaLnBrk="1">
              <a:lnSpc>
                <a:spcPct val="90000"/>
              </a:lnSpc>
            </a:pPr>
            <a:r>
              <a:rPr lang="en-US" smtClean="0"/>
              <a:t>Stage 3: After the Break-In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mtClean="0"/>
              <a:t>1. The hacker downloads a hacker tool kit to automate hacking work.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mtClean="0"/>
              <a:t>2. The hacker becomes invisible by deleting log files.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mtClean="0"/>
              <a:t>3. The hacker creates a backdoor (way to get back into the computer).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Backdoor account—account with a known password and full privileges.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Backdoor program—program to allow reentry; usually Trojanized.</a:t>
            </a:r>
          </a:p>
        </p:txBody>
      </p:sp>
      <p:sp>
        <p:nvSpPr>
          <p:cNvPr id="501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16E750-E468-46A1-9FEA-6ECB3B65ECF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  <p:pic>
        <p:nvPicPr>
          <p:cNvPr id="86021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Content Placeholder 3" descr="Figure 3-1a Threats and Response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371600"/>
            <a:ext cx="8458200" cy="36972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3.1: Threats and Responses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14400" y="4953000"/>
            <a:ext cx="6477000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You cannot defend yourself unless you know the threat environment you face.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8BF2A9-00E5-4DAB-AA68-948600EAEA3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  <p:sp>
        <p:nvSpPr>
          <p:cNvPr id="17413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1447800"/>
            <a:ext cx="22098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9463" name="Picture 8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228600"/>
            <a:ext cx="16764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/>
            <a:r>
              <a:rPr lang="en-US" smtClean="0"/>
              <a:t>Stage 3: After the Break-In</a:t>
            </a:r>
          </a:p>
          <a:p>
            <a:pPr lvl="1" eaLnBrk="1" hangingPunct="1"/>
            <a:r>
              <a:rPr lang="en-US" smtClean="0"/>
              <a:t>The hacker can then do damage at his or her leisure.</a:t>
            </a:r>
          </a:p>
          <a:p>
            <a:pPr lvl="2" eaLnBrk="1" hangingPunct="1"/>
            <a:r>
              <a:rPr lang="en-US" smtClean="0"/>
              <a:t>Download a Trojan horse to continue exploiting the computer after the attacker leaves.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Manually give operating system commands to do damage.</a:t>
            </a:r>
          </a:p>
        </p:txBody>
      </p:sp>
      <p:sp>
        <p:nvSpPr>
          <p:cNvPr id="512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7280E2-8670-4FFF-9280-A6FEA59BC8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 Human Break-Ins</a:t>
            </a:r>
            <a:endParaRPr lang="en-US" dirty="0"/>
          </a:p>
        </p:txBody>
      </p:sp>
      <p:pic>
        <p:nvPicPr>
          <p:cNvPr id="88069" name="Picture 6" descr="C:\Users\Owner\AppData\Local\Microsoft\Windows\Temporary Internet Files\Content.IE5\USMEXPWB\MC900412496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152400"/>
            <a:ext cx="1976438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222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3CF258-6813-4B28-8EB9-E97444B8119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3.7: Distributed Denial-of-Service (DDoS) Attack Using Bots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5029200"/>
            <a:ext cx="8382000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Attacker (botmaster) sends attack commands to Bots.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Bots then attack victims.</a:t>
            </a:r>
          </a:p>
        </p:txBody>
      </p:sp>
      <p:pic>
        <p:nvPicPr>
          <p:cNvPr id="90117" name="Content Placeholder 8" descr="Figure 3-7a DDOS Attack with Bot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905000"/>
            <a:ext cx="8458200" cy="29146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325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ECDFD0-3C05-48B4-B3F1-E4B3E765D2C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3550" y="311150"/>
            <a:ext cx="8229600" cy="12493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3.7: Distributed Denial-of-Service (DDoS) Attack Using Bots</a:t>
            </a:r>
            <a:endParaRPr lang="en-US" sz="2800" dirty="0"/>
          </a:p>
        </p:txBody>
      </p:sp>
      <p:pic>
        <p:nvPicPr>
          <p:cNvPr id="92164" name="Picture 6" descr="j03959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3581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Content Placeholder 9" descr="Figure 3-7b DDOS Attack with Bots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609600" y="1828800"/>
            <a:ext cx="5483225" cy="4191000"/>
          </a:xfrm>
        </p:spPr>
      </p:pic>
      <p:sp>
        <p:nvSpPr>
          <p:cNvPr id="7" name="Rounded Rectangle 6"/>
          <p:cNvSpPr/>
          <p:nvPr/>
        </p:nvSpPr>
        <p:spPr>
          <a:xfrm>
            <a:off x="3886200" y="1447800"/>
            <a:ext cx="4343400" cy="1524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Botmaster can even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update bots remotely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to give new functionality.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On the Horizon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mtClean="0"/>
              <a:t>Cyberattacks by cyberterrorists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Cyberattacks on utilities grids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Financial disruption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mtClean="0"/>
              <a:t>Cyberwar by nations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Espionage and attacks on utilities and financial infrastructures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mtClean="0"/>
              <a:t>Potential for massive attacks far larger than conventional cyberattacks</a:t>
            </a:r>
          </a:p>
        </p:txBody>
      </p:sp>
      <p:sp>
        <p:nvSpPr>
          <p:cNvPr id="5837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BC4D10-1EB7-4CFD-984B-42A0BCA1C56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3.8: Types of Attackers</a:t>
            </a:r>
            <a:endParaRPr lang="en-US" dirty="0"/>
          </a:p>
        </p:txBody>
      </p:sp>
      <p:pic>
        <p:nvPicPr>
          <p:cNvPr id="102405" name="Picture 2" descr="C:\Program Files\Microsoft Expression\MEDIA\CAGCAT10\j0233070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304800"/>
            <a:ext cx="2962275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2971800"/>
            <a:ext cx="7772400" cy="182976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Planning</a:t>
            </a:r>
            <a:endParaRPr lang="en-US" dirty="0"/>
          </a:p>
        </p:txBody>
      </p:sp>
      <p:pic>
        <p:nvPicPr>
          <p:cNvPr id="104450" name="Picture 7" descr="Figure 3-1b Threats and Respons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57200"/>
            <a:ext cx="72866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429000" y="685800"/>
            <a:ext cx="1676400" cy="990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4452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29718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 bwMode="auto">
          <a:xfrm>
            <a:off x="228600" y="6324600"/>
            <a:ext cx="1295400" cy="288925"/>
          </a:xfr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© 2013 Pearson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43463"/>
          </a:xfrm>
        </p:spPr>
        <p:txBody>
          <a:bodyPr/>
          <a:lstStyle/>
          <a:p>
            <a:pPr eaLnBrk="1" hangingPunct="1"/>
            <a:r>
              <a:rPr lang="en-US" smtClean="0"/>
              <a:t>Security Planning Principles</a:t>
            </a:r>
          </a:p>
          <a:p>
            <a:pPr lvl="1" eaLnBrk="1" hangingPunct="1"/>
            <a:r>
              <a:rPr lang="en-US" smtClean="0"/>
              <a:t>Risk Analysis</a:t>
            </a:r>
          </a:p>
          <a:p>
            <a:pPr lvl="2" eaLnBrk="1" hangingPunct="1"/>
            <a:r>
              <a:rPr lang="en-US" smtClean="0"/>
              <a:t>The process of balancing threat and protection costs for individual assets.</a:t>
            </a:r>
          </a:p>
          <a:p>
            <a:pPr lvl="2" eaLnBrk="1" hangingPunct="1"/>
            <a:r>
              <a:rPr lang="en-US" smtClean="0"/>
              <a:t>Annual cost of protection should not exceed the expected annual damage.</a:t>
            </a:r>
          </a:p>
          <a:p>
            <a:pPr lvl="3" eaLnBrk="1" hangingPunct="1"/>
            <a:r>
              <a:rPr lang="en-US" sz="2400" smtClean="0"/>
              <a:t>If probable annual damage is $10,000 and the annual cost of protection is $200,000, protection should not be undertaken.</a:t>
            </a:r>
          </a:p>
          <a:p>
            <a:pPr lvl="2" eaLnBrk="1" hangingPunct="1"/>
            <a:r>
              <a:rPr lang="en-US" smtClean="0"/>
              <a:t>Goal is not to eliminate risk but to reduce it in an economically rational level.</a:t>
            </a:r>
          </a:p>
        </p:txBody>
      </p:sp>
      <p:sp>
        <p:nvSpPr>
          <p:cNvPr id="6041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D891C3-C72F-43BC-B586-D83D2DF4123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842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3.9: Security Planning</a:t>
            </a:r>
            <a:endParaRPr lang="en-US" dirty="0"/>
          </a:p>
        </p:txBody>
      </p:sp>
      <p:pic>
        <p:nvPicPr>
          <p:cNvPr id="106501" name="Picture 2" descr="C:\Program Files\Microsoft Expression\MEDIA\CAGCAT10\j0300840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228600"/>
            <a:ext cx="2271713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914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" name="Picture 8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960438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9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125095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5" name="Picture 10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0" y="1296988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990600" y="5257800"/>
            <a:ext cx="7467600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60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/>
                <a:gridCol w="1828800"/>
                <a:gridCol w="1752600"/>
              </a:tblGrid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None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A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Damage per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$1,000,000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$500,000</a:t>
                      </a:r>
                      <a:endParaRPr lang="en-US" sz="2000" b="1" dirty="0"/>
                    </a:p>
                  </a:txBody>
                  <a:tcPr/>
                </a:tc>
              </a:tr>
              <a:tr h="911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a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cost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Net annual probable outlay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$120,000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value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$80,000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Adopt the countermeasure?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Yes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147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148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1DD0F-21F5-4152-ABCC-A3D9B060AE7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3.10: Risk Analysis Example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5000" y="4038600"/>
            <a:ext cx="7239000" cy="175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Countermeasure 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cuts the damage per incident in half, but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does not change the frequency of occurrence.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81600" y="18288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81600" y="23622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181600" y="32766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60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/>
                <a:gridCol w="1828800"/>
                <a:gridCol w="1752600"/>
              </a:tblGrid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None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A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Damage per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$1,000,000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$500,000</a:t>
                      </a:r>
                      <a:endParaRPr lang="en-US" sz="2000" dirty="0"/>
                    </a:p>
                  </a:txBody>
                  <a:tcPr/>
                </a:tc>
              </a:tr>
              <a:tr h="911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a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cost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Net annual probable outlay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$120,000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value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$80,000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Adopt the countermeasure?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Yes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503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2504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A6C3F8-0189-444E-BC01-3803EDF94C5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3.10: Risk Analysis Example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29200" y="3200400"/>
            <a:ext cx="3810000" cy="2895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381000" y="1981200"/>
            <a:ext cx="6172200" cy="990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The net outlay is the cost of damage plus the cost of the countermeasure.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60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/>
                <a:gridCol w="1828800"/>
                <a:gridCol w="1752600"/>
              </a:tblGrid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None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Damage per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$1,000,000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$1,000,000</a:t>
                      </a:r>
                      <a:endParaRPr lang="en-US" dirty="0"/>
                    </a:p>
                  </a:txBody>
                  <a:tcPr/>
                </a:tc>
              </a:tr>
              <a:tr h="911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a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20%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10%</a:t>
                      </a:r>
                      <a:endParaRPr lang="en-US" sz="2000" b="1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cost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$200,000</a:t>
                      </a:r>
                      <a:endParaRPr lang="en-US" sz="2000" b="1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Net annual probable outlay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$300,000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value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-$100,000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Adopt</a:t>
                      </a:r>
                      <a:r>
                        <a:rPr lang="en-US" sz="2000" baseline="0" dirty="0" smtClean="0"/>
                        <a:t> the countermeasure?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No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527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3528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B4F969-485C-414F-99E5-12BBF00761D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3.10: Risk Analysis Example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28600" y="4038600"/>
            <a:ext cx="7772400" cy="175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Countermeasure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cuts the frequency of occurrence in half,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but does not change the damage per occurrence.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81600" y="18288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81600" y="23622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181600" y="32766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60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/>
                <a:gridCol w="1828800"/>
                <a:gridCol w="1752600"/>
              </a:tblGrid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None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Damage per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$1,000,000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$1,000,000</a:t>
                      </a:r>
                      <a:endParaRPr lang="en-US" sz="2000" b="1" dirty="0"/>
                    </a:p>
                  </a:txBody>
                  <a:tcPr/>
                </a:tc>
              </a:tr>
              <a:tr h="911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a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10%</a:t>
                      </a:r>
                      <a:endParaRPr lang="en-US" sz="2000" b="1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cost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$200,000</a:t>
                      </a:r>
                      <a:endParaRPr lang="en-US" sz="2000" b="1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Net annual probable outlay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$300,000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value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-$100,000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Adopt</a:t>
                      </a:r>
                      <a:r>
                        <a:rPr lang="en-US" sz="2000" baseline="0" dirty="0" smtClean="0"/>
                        <a:t> the countermeasure?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No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4551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4552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5392760-D699-45F1-AC77-09043EE9B65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3.10: Risk Analysis Example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010400" y="3854450"/>
            <a:ext cx="1752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029200" y="3200400"/>
            <a:ext cx="3810000" cy="2895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304800" y="2057400"/>
            <a:ext cx="8458200" cy="838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This time, the countermeasure is too expensive.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Content Placeholder 3" descr="Figure 3-1a Threats and Response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371600"/>
            <a:ext cx="8458200" cy="36972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3.1: Threats and Responses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0" y="4953000"/>
            <a:ext cx="7086600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Companies defend themselves with a process called the Plan-Protect-Respond Cycle.</a:t>
            </a:r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03EC3E-BD50-4727-9581-E58A0C2BC52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18437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1447800"/>
            <a:ext cx="6019800" cy="3200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1511" name="Picture 8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228600"/>
            <a:ext cx="16764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43463"/>
          </a:xfrm>
        </p:spPr>
        <p:txBody>
          <a:bodyPr/>
          <a:lstStyle/>
          <a:p>
            <a:pPr eaLnBrk="1" hangingPunct="1"/>
            <a:r>
              <a:rPr lang="en-US" smtClean="0"/>
              <a:t>Security Planning Principles</a:t>
            </a:r>
          </a:p>
          <a:p>
            <a:pPr lvl="1" eaLnBrk="1" hangingPunct="1"/>
            <a:r>
              <a:rPr lang="en-US" smtClean="0"/>
              <a:t>Defense in depth</a:t>
            </a:r>
          </a:p>
          <a:p>
            <a:pPr lvl="2" eaLnBrk="1" hangingPunct="1"/>
            <a:r>
              <a:rPr lang="en-US" smtClean="0"/>
              <a:t>Every protection breaks down sometimes.</a:t>
            </a:r>
          </a:p>
          <a:p>
            <a:pPr lvl="2" eaLnBrk="1" hangingPunct="1"/>
            <a:r>
              <a:rPr lang="en-US" smtClean="0"/>
              <a:t>The attacker should have to break through several lines of defense to succeed.</a:t>
            </a:r>
          </a:p>
          <a:p>
            <a:pPr lvl="2" eaLnBrk="1" hangingPunct="1"/>
            <a:r>
              <a:rPr lang="en-US" smtClean="0"/>
              <a:t>Even if one protection breaks down, the attack will not succeed.</a:t>
            </a:r>
          </a:p>
        </p:txBody>
      </p:sp>
      <p:sp>
        <p:nvSpPr>
          <p:cNvPr id="665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08E0A7-7B5C-4F0F-AE33-CF363B972C3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3.9: Security Planning</a:t>
            </a:r>
            <a:endParaRPr lang="en-US" dirty="0"/>
          </a:p>
        </p:txBody>
      </p:sp>
      <p:pic>
        <p:nvPicPr>
          <p:cNvPr id="118789" name="Picture 3" descr="C:\Users\Owner\AppData\Local\Microsoft\Windows\Temporary Internet Files\Content.IE5\USMEXPWB\MC900055019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4654550"/>
            <a:ext cx="1600200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0" name="Picture 4" descr="C:\Users\Owner\AppData\Local\Microsoft\Windows\Temporary Internet Files\Content.IE5\F3921BPN\MC900215277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400" y="4779963"/>
            <a:ext cx="1295400" cy="154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3" descr="C:\Users\Owner\AppData\Local\Microsoft\Windows\Temporary Internet Files\Content.IE5\USMEXPWB\MC900055019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4654550"/>
            <a:ext cx="1600200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2" name="Picture 3" descr="C:\Users\Owner\AppData\Local\Microsoft\Windows\Temporary Internet Files\Content.IE5\USMEXPWB\MC900055019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4654550"/>
            <a:ext cx="1600200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&quot;No&quot; Symbol 11"/>
          <p:cNvSpPr/>
          <p:nvPr/>
        </p:nvSpPr>
        <p:spPr>
          <a:xfrm>
            <a:off x="3733800" y="5029200"/>
            <a:ext cx="1371600" cy="838200"/>
          </a:xfrm>
          <a:prstGeom prst="noSmoking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43463"/>
          </a:xfrm>
        </p:spPr>
        <p:txBody>
          <a:bodyPr/>
          <a:lstStyle/>
          <a:p>
            <a:pPr eaLnBrk="1" hangingPunct="1"/>
            <a:r>
              <a:rPr lang="en-US" smtClean="0"/>
              <a:t>Minimum Permissions</a:t>
            </a:r>
          </a:p>
          <a:p>
            <a:pPr lvl="1" eaLnBrk="1" hangingPunct="1">
              <a:spcBef>
                <a:spcPts val="2400"/>
              </a:spcBef>
            </a:pPr>
            <a:r>
              <a:rPr lang="en-US" smtClean="0"/>
              <a:t>Access control is limiting who can use resources AND limiting their permissions while using resources.</a:t>
            </a:r>
          </a:p>
          <a:p>
            <a:pPr lvl="1" eaLnBrk="1" hangingPunct="1">
              <a:spcBef>
                <a:spcPts val="2400"/>
              </a:spcBef>
            </a:pPr>
            <a:r>
              <a:rPr lang="en-US" smtClean="0"/>
              <a:t>Permissions are things they can do with the resource.</a:t>
            </a:r>
          </a:p>
          <a:p>
            <a:pPr lvl="1" eaLnBrk="1" hangingPunct="1">
              <a:spcBef>
                <a:spcPts val="2400"/>
              </a:spcBef>
            </a:pPr>
            <a:r>
              <a:rPr lang="en-US" smtClean="0"/>
              <a:t>People should be given minimum permissions—the least they need to do their jobs—so that they cannot do unauthorized things.</a:t>
            </a:r>
          </a:p>
        </p:txBody>
      </p:sp>
      <p:sp>
        <p:nvSpPr>
          <p:cNvPr id="6758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E850C9-5EE5-4960-96B1-F2FC506123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3.9: Security Planning</a:t>
            </a:r>
            <a:endParaRPr lang="en-US" dirty="0"/>
          </a:p>
        </p:txBody>
      </p:sp>
      <p:pic>
        <p:nvPicPr>
          <p:cNvPr id="120837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152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Content Placeholder 5" descr="Figure 3-11a Policy-Based security (2)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447800"/>
            <a:ext cx="3198813" cy="4419600"/>
          </a:xfrm>
        </p:spPr>
      </p:pic>
      <p:sp>
        <p:nvSpPr>
          <p:cNvPr id="6861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BD8AE4-2D0F-4221-8241-6FA14626A23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57600" y="1600200"/>
            <a:ext cx="5029200" cy="4114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Planners create policies, which specify what to do but not how to do it.</a:t>
            </a:r>
          </a:p>
          <a:p>
            <a:pPr algn="ctr"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Policy-makers create policies with global knowledge.</a:t>
            </a:r>
          </a:p>
          <a:p>
            <a:pPr algn="ctr"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Implementers implement policies with local and technical expertise.</a:t>
            </a:r>
          </a:p>
        </p:txBody>
      </p:sp>
      <p:pic>
        <p:nvPicPr>
          <p:cNvPr id="122886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48600" y="131763"/>
            <a:ext cx="11430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7" name="Picture 8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4127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449763"/>
          </a:xfrm>
        </p:spPr>
        <p:txBody>
          <a:bodyPr/>
          <a:lstStyle/>
          <a:p>
            <a:pPr eaLnBrk="1" hangingPunct="1"/>
            <a:r>
              <a:rPr lang="en-US" smtClean="0"/>
              <a:t>Policy Example</a:t>
            </a:r>
          </a:p>
          <a:p>
            <a:pPr lvl="1" eaLnBrk="1" hangingPunct="1"/>
            <a:r>
              <a:rPr lang="en-US" smtClean="0"/>
              <a:t>Use strong encryption for credit cards.</a:t>
            </a:r>
          </a:p>
          <a:p>
            <a:pPr eaLnBrk="1" hangingPunct="1"/>
            <a:r>
              <a:rPr lang="en-US" smtClean="0"/>
              <a:t>Implementation of the Policy</a:t>
            </a:r>
          </a:p>
          <a:p>
            <a:pPr lvl="1" eaLnBrk="1" hangingPunct="1"/>
            <a:r>
              <a:rPr lang="en-US" smtClean="0"/>
              <a:t>Choose a specific encryption method within this policy.</a:t>
            </a:r>
          </a:p>
          <a:p>
            <a:pPr lvl="1" eaLnBrk="1" hangingPunct="1"/>
            <a:r>
              <a:rPr lang="en-US" smtClean="0"/>
              <a:t>Select where in the process to do the encryption.</a:t>
            </a:r>
          </a:p>
          <a:p>
            <a:pPr lvl="1" eaLnBrk="1" hangingPunct="1"/>
            <a:r>
              <a:rPr lang="en-US" smtClean="0"/>
              <a:t>Choose good configuration options for the encryption method.</a:t>
            </a:r>
          </a:p>
        </p:txBody>
      </p:sp>
      <p:sp>
        <p:nvSpPr>
          <p:cNvPr id="6963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302468-CB5A-4B8F-89AF-6293D9239CB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pic>
        <p:nvPicPr>
          <p:cNvPr id="124933" name="Picture 7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131763"/>
            <a:ext cx="11430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4" name="Picture 8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4127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Content Placeholder 5" descr="Figure 3-11b Policy-Based security (2)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447800"/>
            <a:ext cx="3419475" cy="4724400"/>
          </a:xfrm>
        </p:spPr>
      </p:pic>
      <p:sp>
        <p:nvSpPr>
          <p:cNvPr id="7065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F62E6D0-98D1-4736-98E4-F3E3796978A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267200" y="1295400"/>
            <a:ext cx="4495800" cy="5105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Implementation guidance goes beyond pure “what” by constraining to some extent the “how”.</a:t>
            </a:r>
          </a:p>
          <a:p>
            <a:pPr algn="ctr"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For example, it may specify that encryption keys must be more than 100 bits long.</a:t>
            </a:r>
          </a:p>
          <a:p>
            <a:pPr algn="ctr"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Constrains implementers so they will make reasonable choices.</a:t>
            </a:r>
          </a:p>
        </p:txBody>
      </p:sp>
      <p:pic>
        <p:nvPicPr>
          <p:cNvPr id="126982" name="Picture 8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Content Placeholder 5" descr="Figure 3-11b Policy-Based security (2)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447800"/>
            <a:ext cx="3419475" cy="4724400"/>
          </a:xfrm>
        </p:spPr>
      </p:pic>
      <p:sp>
        <p:nvSpPr>
          <p:cNvPr id="7168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2A6584-8712-495B-8901-F7969586028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86200" y="1600200"/>
            <a:ext cx="4953000" cy="426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Implementation Guidance has two forms.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Standards</a:t>
            </a:r>
            <a:r>
              <a:rPr lang="en-US" sz="2400" dirty="0"/>
              <a:t> MUST be followed by implementers.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Guidelines</a:t>
            </a:r>
            <a:r>
              <a:rPr lang="en-US" sz="2400" dirty="0"/>
              <a:t> SHOULD be followed, but are optional.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However, guidelines must be considered carefully.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Content Placeholder 5" descr="Figure 3-11c Policy-Based security (2)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371600"/>
            <a:ext cx="6384925" cy="5029200"/>
          </a:xfrm>
        </p:spPr>
      </p:pic>
      <p:sp>
        <p:nvSpPr>
          <p:cNvPr id="7270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DAEF5F-8B8D-441B-A003-79FD58663A7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00400" y="1143000"/>
            <a:ext cx="5638800" cy="1143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Oversight checks that policies are being implemented successfully.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86200" y="4572000"/>
            <a:ext cx="4267200" cy="1295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Good implementation +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Good oversight =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Good protection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Content Placeholder 5" descr="Figure 3-11c Policy-Based security (2)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371600"/>
            <a:ext cx="6384925" cy="5029200"/>
          </a:xfrm>
        </p:spPr>
      </p:pic>
      <p:sp>
        <p:nvSpPr>
          <p:cNvPr id="7373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B3CB2DF-C276-4B55-91A7-4570A760F5A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00400" y="1143000"/>
            <a:ext cx="5638800" cy="1143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Policies are given to implementers and oversight staff independently.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971800" y="4343400"/>
            <a:ext cx="5791200" cy="1676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Oversight may uncover implementation problems or problems with the specification of the policy.</a:t>
            </a:r>
          </a:p>
        </p:txBody>
      </p:sp>
      <p:pic>
        <p:nvPicPr>
          <p:cNvPr id="133127" name="Picture 8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400" y="3048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3732838"/>
            <a:ext cx="7772400" cy="1067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Protecting</a:t>
            </a:r>
            <a:endParaRPr lang="en-US" dirty="0"/>
          </a:p>
        </p:txBody>
      </p:sp>
      <p:pic>
        <p:nvPicPr>
          <p:cNvPr id="135170" name="Picture 7" descr="Figure 3-1c Threats and Respons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250" y="381000"/>
            <a:ext cx="73215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5181600" y="2070100"/>
            <a:ext cx="2209800" cy="10541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>
          <a:xfrm>
            <a:off x="228600" y="6340475"/>
            <a:ext cx="1295400" cy="288925"/>
          </a:xfr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© 2013 Pearson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Controlling Access to Resources</a:t>
            </a:r>
          </a:p>
          <a:p>
            <a:pPr lvl="1" eaLnBrk="1" hangingPunct="1"/>
            <a:r>
              <a:rPr lang="en-US" smtClean="0"/>
              <a:t>If criminals cannot get access, </a:t>
            </a:r>
            <a:br>
              <a:rPr lang="en-US" smtClean="0"/>
            </a:br>
            <a:r>
              <a:rPr lang="en-US" smtClean="0"/>
              <a:t>they cannot do harm.</a:t>
            </a:r>
          </a:p>
          <a:p>
            <a:pPr eaLnBrk="1" hangingPunct="1"/>
            <a:r>
              <a:rPr lang="en-US" smtClean="0"/>
              <a:t>Authentication</a:t>
            </a:r>
          </a:p>
          <a:p>
            <a:pPr lvl="1" eaLnBrk="1" hangingPunct="1"/>
            <a:r>
              <a:rPr lang="en-US" smtClean="0"/>
              <a:t>Proving one’s identity</a:t>
            </a:r>
          </a:p>
          <a:p>
            <a:pPr lvl="1" eaLnBrk="1" hangingPunct="1"/>
            <a:r>
              <a:rPr lang="en-US" smtClean="0"/>
              <a:t>Cannot see the other party</a:t>
            </a:r>
          </a:p>
        </p:txBody>
      </p:sp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63C7AF-7ED6-4E7D-9C56-59C360D4061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Access Control</a:t>
            </a:r>
            <a:endParaRPr lang="en-US" dirty="0"/>
          </a:p>
        </p:txBody>
      </p:sp>
      <p:pic>
        <p:nvPicPr>
          <p:cNvPr id="6" name="Picture 7" descr="C:\Users\Panko\Pictures\Microsoft Clip Organizer\j017859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05688" y="3810000"/>
            <a:ext cx="1498600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5" descr="C:\Users\Panko\Desktop\111 S2\Castle Picts\GateGuard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7030" y="228600"/>
            <a:ext cx="2197995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2819400"/>
            <a:ext cx="7772400" cy="182976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The Threat Environment</a:t>
            </a:r>
            <a:endParaRPr lang="en-US" dirty="0"/>
          </a:p>
        </p:txBody>
      </p:sp>
      <p:pic>
        <p:nvPicPr>
          <p:cNvPr id="29698" name="Picture 7" descr="Figure 3-1a Threats and Respons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12738"/>
            <a:ext cx="8001000" cy="349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312738"/>
            <a:ext cx="1981200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28600" y="6324600"/>
            <a:ext cx="1219200" cy="288925"/>
          </a:xfr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© 2013 Pearson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supplicant proves its identity to the verifier by sending its credentials (proofs of identity).</a:t>
            </a:r>
          </a:p>
        </p:txBody>
      </p:sp>
      <p:sp>
        <p:nvSpPr>
          <p:cNvPr id="768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5B072B-3611-4929-956A-4ACCE863879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3.12: Authentication</a:t>
            </a:r>
            <a:endParaRPr lang="en-US" dirty="0"/>
          </a:p>
        </p:txBody>
      </p:sp>
      <p:pic>
        <p:nvPicPr>
          <p:cNvPr id="139269" name="Picture 5" descr="Figure 3-12 Authentication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124200"/>
            <a:ext cx="832167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70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4724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Panko\Documents\111Ray\Resources\BizArtPhotos\Computer screen with username and password fiel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2400"/>
            <a:ext cx="2667000" cy="1735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1314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pPr eaLnBrk="1"/>
            <a:r>
              <a:rPr lang="en-US" smtClean="0"/>
              <a:t>Reusable Passwords</a:t>
            </a:r>
          </a:p>
          <a:p>
            <a:pPr lvl="1" eaLnBrk="1" hangingPunct="1"/>
            <a:r>
              <a:rPr lang="en-US" smtClean="0"/>
              <a:t>Strings of characters typed to authenticate the use of a username (account) on a computer.</a:t>
            </a:r>
          </a:p>
          <a:p>
            <a:pPr lvl="1" eaLnBrk="1" hangingPunct="1"/>
            <a:r>
              <a:rPr lang="en-US" smtClean="0"/>
              <a:t>They are used repeatedly and so are called reusable passwords.</a:t>
            </a:r>
          </a:p>
          <a:p>
            <a:pPr eaLnBrk="1"/>
            <a:r>
              <a:rPr lang="en-US" smtClean="0"/>
              <a:t>Benefits</a:t>
            </a:r>
          </a:p>
          <a:p>
            <a:pPr lvl="1" eaLnBrk="1" hangingPunct="1"/>
            <a:r>
              <a:rPr lang="en-US" smtClean="0"/>
              <a:t>Ease of use for users (familiar)</a:t>
            </a:r>
          </a:p>
          <a:p>
            <a:pPr lvl="1" eaLnBrk="1" hangingPunct="1"/>
            <a:r>
              <a:rPr lang="en-US" smtClean="0"/>
              <a:t>Inexpensive because built into operating systems</a:t>
            </a:r>
          </a:p>
        </p:txBody>
      </p:sp>
      <p:sp>
        <p:nvSpPr>
          <p:cNvPr id="77827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FDE8FD-8464-4771-B3BB-9DCA11839F4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4572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pPr eaLnBrk="1"/>
            <a:r>
              <a:rPr lang="en-US" smtClean="0"/>
              <a:t>Often Weak (Easy to Crack)</a:t>
            </a:r>
          </a:p>
          <a:p>
            <a:pPr lvl="1" eaLnBrk="1" hangingPunct="1"/>
            <a:r>
              <a:rPr lang="en-US" smtClean="0"/>
              <a:t>Word and name passwords are common.</a:t>
            </a:r>
          </a:p>
          <a:p>
            <a:pPr lvl="2" eaLnBrk="1" hangingPunct="1"/>
            <a:r>
              <a:rPr lang="en-US" smtClean="0"/>
              <a:t>spot, mud, helicopter, veterinarian</a:t>
            </a:r>
          </a:p>
          <a:p>
            <a:pPr lvl="1" eaLnBrk="1" hangingPunct="1"/>
            <a:r>
              <a:rPr lang="en-US" smtClean="0"/>
              <a:t>They can be cracked quickly with dictionary attacks.</a:t>
            </a:r>
          </a:p>
          <a:p>
            <a:pPr lvl="1" eaLnBrk="1" hangingPunct="1"/>
            <a:r>
              <a:rPr lang="en-US" smtClean="0"/>
              <a:t>Word and name passwords are never adequately strong, regardless of how long they are.</a:t>
            </a:r>
          </a:p>
          <a:p>
            <a:pPr eaLnBrk="1" hangingPunct="1"/>
            <a:endParaRPr lang="en-US" smtClean="0"/>
          </a:p>
        </p:txBody>
      </p:sp>
      <p:sp>
        <p:nvSpPr>
          <p:cNvPr id="788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0E0836-FF8F-4745-867A-C8824276F76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  <p:pic>
        <p:nvPicPr>
          <p:cNvPr id="143365" name="Picture 5" descr="C:\Users\Panko\Pictures\Microsoft Clip Organizer\j043523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4876800"/>
            <a:ext cx="31686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762000" y="3810000"/>
            <a:ext cx="7893050" cy="10128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367" name="Picture 9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343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8" name="Picture 8" descr="CEPT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4724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pPr eaLnBrk="1"/>
            <a:r>
              <a:rPr lang="en-US" smtClean="0"/>
              <a:t>Hybrid Dictionary Attacks</a:t>
            </a:r>
          </a:p>
          <a:p>
            <a:pPr lvl="1" eaLnBrk="1" hangingPunct="1"/>
            <a:r>
              <a:rPr lang="en-US" smtClean="0"/>
              <a:t>Look for common variations of names and words.</a:t>
            </a:r>
          </a:p>
          <a:p>
            <a:pPr lvl="2" eaLnBrk="1" hangingPunct="1"/>
            <a:r>
              <a:rPr lang="en-US" smtClean="0"/>
              <a:t>Capitalizing only the first letter</a:t>
            </a:r>
          </a:p>
          <a:p>
            <a:pPr lvl="2" eaLnBrk="1" hangingPunct="1"/>
            <a:r>
              <a:rPr lang="en-US" smtClean="0"/>
              <a:t>Ending with a single digit</a:t>
            </a:r>
          </a:p>
          <a:p>
            <a:pPr lvl="2" eaLnBrk="1" hangingPunct="1"/>
            <a:r>
              <a:rPr lang="en-US" smtClean="0"/>
              <a:t>And so on</a:t>
            </a:r>
          </a:p>
          <a:p>
            <a:pPr lvl="1" eaLnBrk="1" hangingPunct="1"/>
            <a:r>
              <a:rPr lang="en-US" smtClean="0"/>
              <a:t>Passwords that can be cracked with hybrid dictionary attacks are never adequately strong, regardless of how long they are.</a:t>
            </a:r>
          </a:p>
          <a:p>
            <a:pPr eaLnBrk="1" hangingPunct="1"/>
            <a:endParaRPr lang="en-US" smtClean="0"/>
          </a:p>
        </p:txBody>
      </p:sp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155E6C-2919-4A6F-BE13-20F855818E4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  <p:pic>
        <p:nvPicPr>
          <p:cNvPr id="145413" name="Picture 5" descr="C:\Users\Panko\Pictures\Microsoft Clip Organizer\j043523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5350" y="5181600"/>
            <a:ext cx="31686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762000" y="4038600"/>
            <a:ext cx="7315200" cy="12414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5415" name="Picture 9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800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6" name="Picture 8" descr="CEPT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51816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pPr eaLnBrk="1"/>
            <a:r>
              <a:rPr lang="en-US" smtClean="0"/>
              <a:t>Passwords Should Be Complex</a:t>
            </a:r>
          </a:p>
          <a:p>
            <a:pPr lvl="1" eaLnBrk="1" hangingPunct="1"/>
            <a:r>
              <a:rPr lang="en-US" smtClean="0"/>
              <a:t>Should mix case, digits, and other keyboard characters ($, #, etc.).</a:t>
            </a:r>
          </a:p>
          <a:p>
            <a:pPr lvl="1" eaLnBrk="1" hangingPunct="1"/>
            <a:r>
              <a:rPr lang="en-US" smtClean="0"/>
              <a:t>Complex passwords can be cracked only with brute force attacks (trying all possibilities).</a:t>
            </a:r>
          </a:p>
          <a:p>
            <a:pPr eaLnBrk="1"/>
            <a:r>
              <a:rPr lang="en-US" smtClean="0"/>
              <a:t>Passwords Also Should Be Long</a:t>
            </a:r>
          </a:p>
          <a:p>
            <a:pPr lvl="1" eaLnBrk="1" hangingPunct="1"/>
            <a:r>
              <a:rPr lang="en-US" smtClean="0"/>
              <a:t>Should have a minimum of eight characters.</a:t>
            </a:r>
          </a:p>
          <a:p>
            <a:pPr lvl="1" eaLnBrk="1" hangingPunct="1"/>
            <a:r>
              <a:rPr lang="en-US" smtClean="0"/>
              <a:t>Each added character increases the brute force search time by a factor of about 70.</a:t>
            </a:r>
          </a:p>
        </p:txBody>
      </p:sp>
      <p:sp>
        <p:nvSpPr>
          <p:cNvPr id="8089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5FBA40-B5F7-4C83-AEC9-F78EEA2FC71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  <p:pic>
        <p:nvPicPr>
          <p:cNvPr id="147461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3048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/>
              <a:t>For each password, how would it be cracked, and is it acceptably strong:</a:t>
            </a:r>
          </a:p>
          <a:p>
            <a:pPr lvl="1" eaLnBrk="1" hangingPunct="1">
              <a:spcBef>
                <a:spcPts val="3000"/>
              </a:spcBef>
            </a:pPr>
            <a:r>
              <a:rPr lang="en-US" i="1" smtClean="0"/>
              <a:t>Mississippi</a:t>
            </a:r>
          </a:p>
          <a:p>
            <a:pPr lvl="1" eaLnBrk="1" hangingPunct="1">
              <a:spcBef>
                <a:spcPts val="3000"/>
              </a:spcBef>
            </a:pPr>
            <a:r>
              <a:rPr lang="en-US" i="1" smtClean="0"/>
              <a:t>4$5aB</a:t>
            </a:r>
          </a:p>
          <a:p>
            <a:pPr lvl="1" eaLnBrk="1" hangingPunct="1">
              <a:spcBef>
                <a:spcPts val="3000"/>
              </a:spcBef>
            </a:pPr>
            <a:r>
              <a:rPr lang="en-US" i="1" smtClean="0"/>
              <a:t>34d8%^tdy</a:t>
            </a:r>
          </a:p>
        </p:txBody>
      </p:sp>
      <p:sp>
        <p:nvSpPr>
          <p:cNvPr id="8192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644B3E-B167-4329-AA82-9C13BE0E05F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  <p:pic>
        <p:nvPicPr>
          <p:cNvPr id="149509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4572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pPr eaLnBrk="1"/>
            <a:r>
              <a:rPr lang="en-US" b="1" smtClean="0"/>
              <a:t>Other Concerns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If people are forced to use long and complex passwords, they tend to write them down.</a:t>
            </a:r>
          </a:p>
          <a:p>
            <a:pPr lvl="1" eaLnBrk="1" hangingPunct="1">
              <a:spcBef>
                <a:spcPts val="2400"/>
              </a:spcBef>
            </a:pPr>
            <a:r>
              <a:rPr lang="en-US" smtClean="0"/>
              <a:t>People should use different passwords for different sites.</a:t>
            </a:r>
          </a:p>
          <a:p>
            <a:pPr lvl="2" eaLnBrk="1" hangingPunct="1"/>
            <a:r>
              <a:rPr lang="en-US" smtClean="0"/>
              <a:t>Otherwise, a compromised password will give access to multiple sites.</a:t>
            </a:r>
          </a:p>
          <a:p>
            <a:pPr lvl="1" eaLnBrk="1" hangingPunct="1">
              <a:spcBef>
                <a:spcPts val="2400"/>
              </a:spcBef>
            </a:pPr>
            <a:r>
              <a:rPr lang="en-US" smtClean="0"/>
              <a:t>Overall, reusable passwords are too vulnerable to be used for high security today.</a:t>
            </a:r>
          </a:p>
        </p:txBody>
      </p:sp>
      <p:sp>
        <p:nvSpPr>
          <p:cNvPr id="8294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A0162A-ACF1-4BF4-AD27-E3199D41388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4800600"/>
            <a:ext cx="8077200" cy="990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51558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53721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614862"/>
          </a:xfrm>
        </p:spPr>
        <p:txBody>
          <a:bodyPr/>
          <a:lstStyle/>
          <a:p>
            <a:pPr eaLnBrk="1" hangingPunct="1"/>
            <a:r>
              <a:rPr lang="en-US" smtClean="0"/>
              <a:t>Perspective</a:t>
            </a:r>
          </a:p>
          <a:p>
            <a:pPr lvl="1" eaLnBrk="1" hangingPunct="1"/>
            <a:r>
              <a:rPr lang="en-US" smtClean="0"/>
              <a:t>Goal is to eliminate reusable passwords.</a:t>
            </a:r>
          </a:p>
          <a:p>
            <a:pPr eaLnBrk="1" hangingPunct="1"/>
            <a:r>
              <a:rPr lang="en-US" smtClean="0"/>
              <a:t>Access Cards</a:t>
            </a:r>
          </a:p>
          <a:p>
            <a:pPr lvl="1" eaLnBrk="1" hangingPunct="1"/>
            <a:r>
              <a:rPr lang="en-US" smtClean="0"/>
              <a:t>Permit door access.</a:t>
            </a:r>
          </a:p>
          <a:p>
            <a:pPr lvl="1" eaLnBrk="1" hangingPunct="1"/>
            <a:r>
              <a:rPr lang="en-US" smtClean="0"/>
              <a:t>Proximity access cards do not require physical scanning.</a:t>
            </a:r>
          </a:p>
          <a:p>
            <a:pPr lvl="1" eaLnBrk="1" hangingPunct="1"/>
            <a:r>
              <a:rPr lang="en-US" smtClean="0"/>
              <a:t>Need to control distribution and disable lost or stolen cards.</a:t>
            </a:r>
          </a:p>
        </p:txBody>
      </p:sp>
      <p:sp>
        <p:nvSpPr>
          <p:cNvPr id="8397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4D80F3-C97E-4769-9DC2-3C49A3F0DB7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53605" name="Picture 5" descr="C:\Users\Owner\AppData\Local\Microsoft\Windows\Temporary Internet Files\Content.IE5\USMEXPWB\MC900280158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5181600"/>
            <a:ext cx="1855788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381000" y="1371600"/>
            <a:ext cx="7086600" cy="1219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53607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85000" y="11430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/>
            <a:r>
              <a:rPr lang="en-US" smtClean="0"/>
              <a:t>Biometrics</a:t>
            </a:r>
          </a:p>
          <a:p>
            <a:pPr lvl="1" eaLnBrk="1" hangingPunct="1"/>
            <a:r>
              <a:rPr lang="en-US" smtClean="0"/>
              <a:t>Uses body measurements to authenticate you</a:t>
            </a:r>
          </a:p>
          <a:p>
            <a:pPr lvl="1" eaLnBrk="1" hangingPunct="1"/>
            <a:r>
              <a:rPr lang="en-US" smtClean="0"/>
              <a:t>Methods vary in cost, precision, and ease of deception</a:t>
            </a:r>
          </a:p>
          <a:p>
            <a:pPr lvl="1" eaLnBrk="1" hangingPunct="1"/>
            <a:r>
              <a:rPr lang="en-US" smtClean="0"/>
              <a:t>Fingerprint scanning</a:t>
            </a:r>
          </a:p>
          <a:p>
            <a:pPr lvl="2" eaLnBrk="1" hangingPunct="1"/>
            <a:r>
              <a:rPr lang="en-US" smtClean="0"/>
              <a:t>Inexpensive but poor precision,</a:t>
            </a:r>
            <a:br>
              <a:rPr lang="en-US" smtClean="0"/>
            </a:br>
            <a:r>
              <a:rPr lang="en-US" smtClean="0"/>
              <a:t>deceivable</a:t>
            </a:r>
          </a:p>
          <a:p>
            <a:pPr lvl="2" eaLnBrk="1" hangingPunct="1"/>
            <a:r>
              <a:rPr lang="en-US" smtClean="0"/>
              <a:t>Sufficient for low-risk uses</a:t>
            </a:r>
          </a:p>
          <a:p>
            <a:pPr lvl="2" eaLnBrk="1" hangingPunct="1"/>
            <a:r>
              <a:rPr lang="en-US" smtClean="0"/>
              <a:t>On a notebook, may be better than requiring a reusable password</a:t>
            </a:r>
          </a:p>
        </p:txBody>
      </p:sp>
      <p:sp>
        <p:nvSpPr>
          <p:cNvPr id="84994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228600" y="6400800"/>
            <a:ext cx="1371600" cy="2889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BB98F7-79C9-4430-82EB-4007E485196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55653" name="Picture 2" descr="C:\Users\Panko\Pictures\Microsoft Clip Organizer\CG617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3200400"/>
            <a:ext cx="13176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54" name="Picture 5" descr="C:\Users\Owner\AppData\Local\Microsoft\Windows\Temporary Internet Files\Content.IE5\USMEXPWB\MC900347041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3800" y="1066800"/>
            <a:ext cx="1350963" cy="128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914400" y="5334000"/>
            <a:ext cx="7620000" cy="838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55656" name="Picture 8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57150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7" name="Picture 2" descr="C:\Users\Owner\AppData\Local\Microsoft\Windows\Temporary Internet Files\Content.IE5\USMEXPWB\MP900448617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9400" y="990600"/>
            <a:ext cx="23622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698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pPr eaLnBrk="1" hangingPunct="1"/>
            <a:r>
              <a:rPr lang="en-US" smtClean="0"/>
              <a:t>Biometrics</a:t>
            </a:r>
          </a:p>
          <a:p>
            <a:pPr lvl="1" eaLnBrk="1" hangingPunct="1"/>
            <a:r>
              <a:rPr lang="en-US" smtClean="0"/>
              <a:t>Iris scanning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Patterns in the colored part of your eye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Expensive but precise and difficult to</a:t>
            </a:r>
            <a:br>
              <a:rPr lang="en-US" smtClean="0"/>
            </a:br>
            <a:r>
              <a:rPr lang="en-US" smtClean="0"/>
              <a:t>deceive</a:t>
            </a:r>
          </a:p>
          <a:p>
            <a:pPr lvl="1" eaLnBrk="1" hangingPunct="1"/>
            <a:r>
              <a:rPr lang="en-US" smtClean="0"/>
              <a:t>Facial scanning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Based on facial features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Controversial because it can be done surreptitiously—without the scanned person’s knowledge</a:t>
            </a:r>
          </a:p>
        </p:txBody>
      </p:sp>
      <p:sp>
        <p:nvSpPr>
          <p:cNvPr id="8601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55C0BA-F2A3-4C0B-8AD1-5FD7F6585B8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57702" name="Picture 3" descr="C:\Users\Owner\AppData\Local\Microsoft\Windows\Temporary Internet Files\Content.IE5\0NS3Y6OJ\MP900443228[1].jpg"/>
          <p:cNvPicPr>
            <a:picLocks noChangeAspect="1" noChangeArrowheads="1"/>
          </p:cNvPicPr>
          <p:nvPr/>
        </p:nvPicPr>
        <p:blipFill>
          <a:blip r:embed="rId4"/>
          <a:srcRect l="4578" t="13443" b="19341"/>
          <a:stretch>
            <a:fillRect/>
          </a:stretch>
        </p:blipFill>
        <p:spPr bwMode="auto">
          <a:xfrm>
            <a:off x="7326313" y="3276600"/>
            <a:ext cx="1589087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914400" y="4648200"/>
            <a:ext cx="7467600" cy="1219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pPr eaLnBrk="1"/>
            <a:r>
              <a:rPr lang="en-US" smtClean="0"/>
              <a:t>Malware</a:t>
            </a:r>
          </a:p>
          <a:p>
            <a:pPr lvl="1" eaLnBrk="1" hangingPunct="1"/>
            <a:r>
              <a:rPr lang="en-US" smtClean="0"/>
              <a:t>A general name for evil software</a:t>
            </a:r>
          </a:p>
          <a:p>
            <a:pPr eaLnBrk="1"/>
            <a:r>
              <a:rPr lang="en-US" smtClean="0"/>
              <a:t>Vulnerability-Specific versus Universal Malware</a:t>
            </a:r>
          </a:p>
          <a:p>
            <a:pPr lvl="1" eaLnBrk="1" hangingPunct="1"/>
            <a:r>
              <a:rPr lang="en-US" smtClean="0"/>
              <a:t>Vulnerabilities are security flaws in specific programs.</a:t>
            </a:r>
          </a:p>
          <a:p>
            <a:pPr lvl="1" eaLnBrk="1" hangingPunct="1"/>
            <a:r>
              <a:rPr lang="en-US" smtClean="0"/>
              <a:t>Vulnerability-specific malware requires a specific vulnerability to be effective.</a:t>
            </a:r>
          </a:p>
          <a:p>
            <a:pPr lvl="1" eaLnBrk="1" hangingPunct="1"/>
            <a:r>
              <a:rPr lang="en-US" smtClean="0"/>
              <a:t>Universal malware does not require a specific vulnerability to be effective.</a:t>
            </a:r>
          </a:p>
          <a:p>
            <a:pPr eaLnBrk="1" hangingPunct="1">
              <a:buFont typeface="Wingdings 3" pitchFamily="18" charset="2"/>
              <a:buNone/>
            </a:pPr>
            <a:endParaRPr lang="en-US" smtClean="0"/>
          </a:p>
        </p:txBody>
      </p:sp>
      <p:sp>
        <p:nvSpPr>
          <p:cNvPr id="23554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152400" y="6400800"/>
            <a:ext cx="1524000" cy="2889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ACBA50-6198-4D8B-BB54-7A324E0966B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38200" y="3352800"/>
            <a:ext cx="7848600" cy="1752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1750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26670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614863"/>
          </a:xfrm>
        </p:spPr>
        <p:txBody>
          <a:bodyPr/>
          <a:lstStyle/>
          <a:p>
            <a:pPr eaLnBrk="1" hangingPunct="1"/>
            <a:r>
              <a:rPr lang="en-US" smtClean="0"/>
              <a:t>Digital Certificate Authentication</a:t>
            </a:r>
          </a:p>
          <a:p>
            <a:pPr lvl="1" eaLnBrk="1" hangingPunct="1"/>
            <a:r>
              <a:rPr lang="en-US" smtClean="0"/>
              <a:t>The strongest form of authentication</a:t>
            </a:r>
          </a:p>
          <a:p>
            <a:pPr lvl="1" eaLnBrk="1" hangingPunct="1"/>
            <a:r>
              <a:rPr lang="en-US" smtClean="0"/>
              <a:t>Components</a:t>
            </a:r>
          </a:p>
          <a:p>
            <a:pPr lvl="2" eaLnBrk="1" hangingPunct="1"/>
            <a:r>
              <a:rPr lang="en-US" smtClean="0"/>
              <a:t>Everyone has a private key only he or she knows.</a:t>
            </a:r>
          </a:p>
          <a:p>
            <a:pPr lvl="2" eaLnBrk="1" hangingPunct="1"/>
            <a:r>
              <a:rPr lang="en-US" smtClean="0"/>
              <a:t>Everyone also has a non-secret public key.</a:t>
            </a:r>
          </a:p>
          <a:p>
            <a:pPr lvl="2" eaLnBrk="1" hangingPunct="1"/>
            <a:r>
              <a:rPr lang="en-US" i="1" smtClean="0"/>
              <a:t>If John communicates with Sylvia, how many public and private keys will there be?</a:t>
            </a:r>
          </a:p>
          <a:p>
            <a:pPr lvl="2" eaLnBrk="1" hangingPunct="1"/>
            <a:r>
              <a:rPr lang="en-US" i="1" smtClean="0"/>
              <a:t>If there are 20 students in the classroom, how many public and private keys will there be?</a:t>
            </a:r>
          </a:p>
        </p:txBody>
      </p:sp>
      <p:sp>
        <p:nvSpPr>
          <p:cNvPr id="8704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D77715-BAA9-4BC8-A146-92889A456FE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4025" y="311150"/>
            <a:ext cx="8229600" cy="9080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59749" name="Picture 15" descr="C:\Users\Panko\Pictures\Microsoft Clip Organizer\j043259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7620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50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39038" y="5715000"/>
            <a:ext cx="6937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51" name="Picture 8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42150" y="5964238"/>
            <a:ext cx="655638" cy="5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14863"/>
          </a:xfrm>
        </p:spPr>
        <p:txBody>
          <a:bodyPr/>
          <a:lstStyle/>
          <a:p>
            <a:pPr eaLnBrk="1" hangingPunct="1"/>
            <a:r>
              <a:rPr lang="en-US" smtClean="0"/>
              <a:t>Digital Certificate Authentication</a:t>
            </a:r>
          </a:p>
          <a:p>
            <a:pPr lvl="1" eaLnBrk="1" hangingPunct="1"/>
            <a:r>
              <a:rPr lang="en-US" smtClean="0"/>
              <a:t>Components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Public keys are available in unalterable digital certificates.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Digital certificates are provided by trusted certificate authorities.</a:t>
            </a:r>
          </a:p>
        </p:txBody>
      </p:sp>
      <p:sp>
        <p:nvSpPr>
          <p:cNvPr id="8806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1B623E-0601-4CEC-86FC-2B6AE877917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61797" name="Picture 4" descr="C:\Users\Owner\AppData\Local\Microsoft\Windows\Temporary Internet Files\Content.IE5\F3921BPN\MC900359613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4343400"/>
            <a:ext cx="22193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798" name="Picture 5" descr="C:\Users\Owner\AppData\Local\Microsoft\Windows\Temporary Internet Files\Content.IE5\0NS3Y6OJ\MC900238171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4648200"/>
            <a:ext cx="9191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909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CE3FBE-C5E3-4827-95E7-3A67CD1E139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3.15: Digital Certificate Authentication</a:t>
            </a:r>
            <a:endParaRPr lang="en-US" dirty="0"/>
          </a:p>
        </p:txBody>
      </p:sp>
      <p:pic>
        <p:nvPicPr>
          <p:cNvPr id="163844" name="Picture 7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152400"/>
            <a:ext cx="7620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6877050" y="2170113"/>
            <a:ext cx="1885950" cy="685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6384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304800" y="1504950"/>
            <a:ext cx="8443913" cy="3905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0114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F0D73B8-FE2E-47A5-A53E-6D4DE635C67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3.15: Digital Certificate Authentication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1000" y="5257800"/>
            <a:ext cx="8458200" cy="838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Verifier gets the public key of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the true party from the true party’s digital certificate.</a:t>
            </a:r>
          </a:p>
        </p:txBody>
      </p:sp>
      <p:pic>
        <p:nvPicPr>
          <p:cNvPr id="165893" name="Picture 9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152400"/>
            <a:ext cx="7620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5257800" y="2590800"/>
            <a:ext cx="15240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65895" name="Content Placeholder 12" descr="Figure 3-15b Digital Signal Authentication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8600" y="1524000"/>
            <a:ext cx="8610600" cy="33575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1138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A9E542-87A3-4708-9865-3C78A417A15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3.15: Digital Certificate Authentication</a:t>
            </a:r>
            <a:endParaRPr lang="en-US" dirty="0"/>
          </a:p>
        </p:txBody>
      </p:sp>
      <p:pic>
        <p:nvPicPr>
          <p:cNvPr id="167940" name="Picture 9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152400"/>
            <a:ext cx="684213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1" name="Content Placeholder 10" descr="Figure 3-15c Digital Signal Authentication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609600" y="1219200"/>
            <a:ext cx="7848600" cy="5119688"/>
          </a:xfrm>
        </p:spPr>
      </p:pic>
      <p:sp>
        <p:nvSpPr>
          <p:cNvPr id="6" name="Rounded Rectangle 5"/>
          <p:cNvSpPr/>
          <p:nvPr/>
        </p:nvSpPr>
        <p:spPr>
          <a:xfrm>
            <a:off x="2590800" y="1143000"/>
            <a:ext cx="23622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81000" y="2209800"/>
            <a:ext cx="2286000" cy="1371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209800" y="4800600"/>
            <a:ext cx="48768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3167062"/>
          </a:xfrm>
        </p:spPr>
        <p:txBody>
          <a:bodyPr/>
          <a:lstStyle/>
          <a:p>
            <a:pPr eaLnBrk="1" hangingPunct="1"/>
            <a:r>
              <a:rPr lang="en-US" smtClean="0"/>
              <a:t>Two-Factor Authentication</a:t>
            </a:r>
          </a:p>
          <a:p>
            <a:pPr lvl="1" eaLnBrk="1" hangingPunct="1"/>
            <a:r>
              <a:rPr lang="en-US" smtClean="0"/>
              <a:t>Supplicants need two forms of credentials</a:t>
            </a:r>
          </a:p>
          <a:p>
            <a:pPr lvl="1" eaLnBrk="1" hangingPunct="1"/>
            <a:r>
              <a:rPr lang="en-US" smtClean="0"/>
              <a:t>Example: debit card and PIN</a:t>
            </a:r>
          </a:p>
          <a:p>
            <a:pPr lvl="1" eaLnBrk="1" hangingPunct="1"/>
            <a:r>
              <a:rPr lang="en-US" smtClean="0"/>
              <a:t>Strengthens authentication (defense in depth)</a:t>
            </a:r>
          </a:p>
          <a:p>
            <a:pPr lvl="1" eaLnBrk="1" hangingPunct="1"/>
            <a:r>
              <a:rPr lang="en-US" smtClean="0"/>
              <a:t>Fails if attacker controls the user’s computer or</a:t>
            </a:r>
          </a:p>
          <a:p>
            <a:pPr lvl="1" eaLnBrk="1" hangingPunct="1"/>
            <a:r>
              <a:rPr lang="en-US" smtClean="0"/>
              <a:t>Intercepts the authentication communication</a:t>
            </a:r>
          </a:p>
        </p:txBody>
      </p:sp>
      <p:sp>
        <p:nvSpPr>
          <p:cNvPr id="921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21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422100-B499-47FE-B0A2-07D42DDDE1B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69989" name="Picture 3" descr="C:\Users\Owner\AppData\Local\Microsoft\Windows\Temporary Internet Files\Content.IE5\USMEXPWB\MC90031103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125" y="5024438"/>
            <a:ext cx="1819275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9990" name="TextBox 16"/>
          <p:cNvSpPr txBox="1">
            <a:spLocks noChangeArrowheads="1"/>
          </p:cNvSpPr>
          <p:nvPr/>
        </p:nvSpPr>
        <p:spPr bwMode="auto">
          <a:xfrm>
            <a:off x="2613025" y="4948238"/>
            <a:ext cx="508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Lucida Sans Unicode" pitchFamily="34" charset="0"/>
              </a:rPr>
              <a:t>+</a:t>
            </a:r>
          </a:p>
        </p:txBody>
      </p:sp>
      <p:sp>
        <p:nvSpPr>
          <p:cNvPr id="169991" name="TextBox 17"/>
          <p:cNvSpPr txBox="1">
            <a:spLocks noChangeArrowheads="1"/>
          </p:cNvSpPr>
          <p:nvPr/>
        </p:nvSpPr>
        <p:spPr bwMode="auto">
          <a:xfrm>
            <a:off x="4572000" y="5010150"/>
            <a:ext cx="407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= 2-Factor Authentication</a:t>
            </a:r>
          </a:p>
        </p:txBody>
      </p:sp>
      <p:sp>
        <p:nvSpPr>
          <p:cNvPr id="169992" name="TextBox 4"/>
          <p:cNvSpPr txBox="1">
            <a:spLocks noChangeArrowheads="1"/>
          </p:cNvSpPr>
          <p:nvPr/>
        </p:nvSpPr>
        <p:spPr bwMode="auto">
          <a:xfrm>
            <a:off x="3429000" y="4824413"/>
            <a:ext cx="952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4400</a:t>
            </a:r>
          </a:p>
          <a:p>
            <a:r>
              <a:rPr lang="en-US" sz="2400">
                <a:latin typeface="Lucida Sans Unicode" pitchFamily="34" charset="0"/>
              </a:rPr>
              <a:t>(PIN)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318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3C8CD6-875A-4999-8FC1-3446DD19ED9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3.16: Firewall</a:t>
            </a:r>
            <a:endParaRPr lang="en-US" dirty="0"/>
          </a:p>
        </p:txBody>
      </p:sp>
      <p:pic>
        <p:nvPicPr>
          <p:cNvPr id="172036" name="Content Placeholder 9" descr="Figure 3-17a revised Firewal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676400"/>
            <a:ext cx="8534400" cy="4122738"/>
          </a:xfrm>
        </p:spPr>
      </p:pic>
      <p:sp>
        <p:nvSpPr>
          <p:cNvPr id="7" name="Rounded Rectangle 6"/>
          <p:cNvSpPr/>
          <p:nvPr/>
        </p:nvSpPr>
        <p:spPr>
          <a:xfrm>
            <a:off x="4038600" y="3429000"/>
            <a:ext cx="2438400" cy="1524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267200" y="762000"/>
            <a:ext cx="4495800" cy="990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Firewall examines all packets passing through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421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B9CCCD-4B7B-4F8F-8B97-462877FD4C3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3.16: Firewall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48200" y="228600"/>
            <a:ext cx="4191000" cy="990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Drops and logs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/>
              <a:t>provable</a:t>
            </a:r>
            <a:r>
              <a:rPr lang="en-US" sz="2400" dirty="0"/>
              <a:t> attack packets</a:t>
            </a:r>
          </a:p>
        </p:txBody>
      </p:sp>
      <p:pic>
        <p:nvPicPr>
          <p:cNvPr id="174085" name="Content Placeholder 11" descr="Figure 3-17b revised Firewal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676400"/>
            <a:ext cx="8686800" cy="42783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5234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56622C-F5E1-4E09-BC52-81569B7A68B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3.16: Firewall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43400" y="457200"/>
            <a:ext cx="4495800" cy="990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Passes packets that are not provable attack packets</a:t>
            </a:r>
          </a:p>
        </p:txBody>
      </p:sp>
      <p:pic>
        <p:nvPicPr>
          <p:cNvPr id="176133" name="Content Placeholder 7" descr="Figure 3-17c revised Firewal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676400"/>
            <a:ext cx="8305800" cy="40909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Content Placeholder 1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smtClean="0"/>
              <a:t>What does a firewall do with a packet that is highly suspicious?</a:t>
            </a:r>
          </a:p>
        </p:txBody>
      </p:sp>
      <p:sp>
        <p:nvSpPr>
          <p:cNvPr id="9625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E4AA3A-A198-431E-981B-6D2383860B6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3.16: Firewall</a:t>
            </a:r>
            <a:endParaRPr lang="en-US" dirty="0"/>
          </a:p>
        </p:txBody>
      </p:sp>
      <p:pic>
        <p:nvPicPr>
          <p:cNvPr id="178181" name="Content Placeholder 7" descr="Figure 3-17d revised Firewall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425" y="2120900"/>
            <a:ext cx="8689975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2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152400"/>
            <a:ext cx="914400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3" name="Picture 7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1400" y="3810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eaLnBrk="1"/>
            <a:r>
              <a:rPr lang="en-US" smtClean="0"/>
              <a:t>Vulnerability-Specific versus Universal Malware</a:t>
            </a:r>
          </a:p>
          <a:p>
            <a:pPr lvl="1" eaLnBrk="1" hangingPunct="1"/>
            <a:r>
              <a:rPr lang="en-US" smtClean="0"/>
              <a:t>Vendors release patches to close vulnerabilities.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However, users do not always install patches promptly or at all and so continue to be vulnerable.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Also, zero-day attacks occur before the patch is released for the vulnerability.</a:t>
            </a:r>
          </a:p>
        </p:txBody>
      </p:sp>
      <p:sp>
        <p:nvSpPr>
          <p:cNvPr id="245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B17360-83A2-4827-8C00-0F50C779114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pic>
        <p:nvPicPr>
          <p:cNvPr id="33797" name="Picture 9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9238" y="228600"/>
            <a:ext cx="969962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10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78713" y="457200"/>
            <a:ext cx="8477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434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smtClean="0"/>
              <a:t>Firewalls Inspect Packets.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z="2300" smtClean="0"/>
              <a:t>There are several firewall filtering (inspection) methods.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z="2300" smtClean="0"/>
              <a:t>We will look at three.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z="2300" smtClean="0"/>
              <a:t>Static packet filtering is inexpensive, insufficient.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smtClean="0"/>
              <a:t>Stateful Packet Inspection (SPI) is the most common filtering mechanism.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smtClean="0"/>
              <a:t>Deep inspection firewalls.</a:t>
            </a:r>
          </a:p>
        </p:txBody>
      </p:sp>
      <p:sp>
        <p:nvSpPr>
          <p:cNvPr id="9728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C292B6-B5CF-40B8-9343-651FF64FC6E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Firewall Filtering Mechanisms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3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524000"/>
            <a:ext cx="8229600" cy="4216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3.17: Static Packet Filtering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7AF87-190F-42F9-AA53-9092229078AC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8434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smtClean="0"/>
              <a:t>Stateful Packet Inspection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300" smtClean="0"/>
              <a:t>The most common firewall inspection mechanism.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smtClean="0"/>
              <a:t>Conversations have different states.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smtClean="0"/>
              <a:t>On the telephone, there is the initial </a:t>
            </a:r>
            <a:br>
              <a:rPr lang="en-US" sz="2300" smtClean="0"/>
            </a:br>
            <a:r>
              <a:rPr lang="en-US" sz="2300" smtClean="0"/>
              <a:t>determination of who the other party is.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smtClean="0"/>
              <a:t>Afterward, identity does not have to be checked.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smtClean="0"/>
              <a:t>Data conversations also have different states with different security requirements.</a:t>
            </a:r>
          </a:p>
        </p:txBody>
      </p:sp>
      <p:sp>
        <p:nvSpPr>
          <p:cNvPr id="9728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C08FD2-C99F-4419-B2D6-192562DD94F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Firewall Filtering Mechanisms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6910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Connections have states with different security needs.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500" smtClean="0"/>
              <a:t>During connection openings, there has to be very careful authentication and other status checking.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500" smtClean="0"/>
              <a:t>After the connection opening, heavy authentication and other status checking is unnecessary.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Stateful Packet Inspection (SPI) basic insight: only do heavy filtering for risky stages of a connection.</a:t>
            </a:r>
          </a:p>
        </p:txBody>
      </p:sp>
      <p:sp>
        <p:nvSpPr>
          <p:cNvPr id="9830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BBB66C-9FDE-4EAB-B72E-77429B65AB3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Stateful Packet Inspection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4800" y="4724400"/>
            <a:ext cx="7848600" cy="1447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933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FD5DC5-C75C-4035-B0F6-ED5F4DA75BE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3.18: Connection States</a:t>
            </a:r>
            <a:endParaRPr lang="en-US" dirty="0"/>
          </a:p>
        </p:txBody>
      </p:sp>
      <p:pic>
        <p:nvPicPr>
          <p:cNvPr id="187396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2286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7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1875" y="457200"/>
            <a:ext cx="8477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8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314325" y="1600200"/>
            <a:ext cx="8677275" cy="4195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719263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For all packets that attempt to open a connection</a:t>
            </a:r>
          </a:p>
          <a:p>
            <a:pPr marL="621792" lvl="1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Not for the more numerous packets that do not attempt to open a connection</a:t>
            </a:r>
          </a:p>
        </p:txBody>
      </p:sp>
      <p:sp>
        <p:nvSpPr>
          <p:cNvPr id="100354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381000" y="6477000"/>
            <a:ext cx="6858000" cy="2889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13B8C5-D6AE-4F56-9A8B-CF346694D07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3.19: Access Control List (ACL)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3276600"/>
          <a:ext cx="8610599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616"/>
                <a:gridCol w="2348345"/>
                <a:gridCol w="1330729"/>
                <a:gridCol w="39139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Rule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Destination IP Address or Range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Service</a:t>
                      </a:r>
                    </a:p>
                    <a:p>
                      <a:r>
                        <a:rPr lang="en-US" sz="2400" dirty="0" smtClean="0"/>
                        <a:t>(Port)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Allow</a:t>
                      </a:r>
                      <a:r>
                        <a:rPr lang="en-US" sz="2400" baseline="0" dirty="0" smtClean="0"/>
                        <a:t> Connection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10.47.122.79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Allow Connection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Do Not</a:t>
                      </a:r>
                      <a:r>
                        <a:rPr lang="en-US" sz="2400" baseline="0" dirty="0" smtClean="0"/>
                        <a:t> Allow Connection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9472" name="Picture 8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1638" y="228600"/>
            <a:ext cx="969962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73" name="Picture 9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1113" y="457200"/>
            <a:ext cx="8477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762000" y="2133600"/>
            <a:ext cx="7716838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57200" y="6477000"/>
            <a:ext cx="4343400" cy="2889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342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37E0CB-D602-4E30-B058-B24028873C9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065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Stateful Packet Inspection Recap</a:t>
            </a:r>
            <a:endParaRPr lang="en-US" sz="3200" dirty="0"/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3495675" y="1303338"/>
            <a:ext cx="177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All Packets</a:t>
            </a:r>
          </a:p>
        </p:txBody>
      </p:sp>
      <p:sp>
        <p:nvSpPr>
          <p:cNvPr id="195589" name="Line 5"/>
          <p:cNvSpPr>
            <a:spLocks noChangeShapeType="1"/>
          </p:cNvSpPr>
          <p:nvPr/>
        </p:nvSpPr>
        <p:spPr bwMode="auto">
          <a:xfrm flipH="1">
            <a:off x="2357438" y="1747838"/>
            <a:ext cx="1447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0" name="Text Box 6"/>
          <p:cNvSpPr txBox="1">
            <a:spLocks noChangeArrowheads="1"/>
          </p:cNvSpPr>
          <p:nvPr/>
        </p:nvSpPr>
        <p:spPr bwMode="auto">
          <a:xfrm>
            <a:off x="658813" y="2598738"/>
            <a:ext cx="34448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Packets that Attempt</a:t>
            </a:r>
          </a:p>
          <a:p>
            <a:pPr algn="ctr"/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to Open a Connection</a:t>
            </a:r>
          </a:p>
        </p:txBody>
      </p:sp>
      <p:sp>
        <p:nvSpPr>
          <p:cNvPr id="195591" name="Line 7"/>
          <p:cNvSpPr>
            <a:spLocks noChangeShapeType="1"/>
          </p:cNvSpPr>
          <p:nvPr/>
        </p:nvSpPr>
        <p:spPr bwMode="auto">
          <a:xfrm>
            <a:off x="4719638" y="1747838"/>
            <a:ext cx="137160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2" name="Text Box 8"/>
          <p:cNvSpPr txBox="1">
            <a:spLocks noChangeArrowheads="1"/>
          </p:cNvSpPr>
          <p:nvPr/>
        </p:nvSpPr>
        <p:spPr bwMode="auto">
          <a:xfrm>
            <a:off x="5529263" y="2598738"/>
            <a:ext cx="2225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Other Packets</a:t>
            </a:r>
          </a:p>
        </p:txBody>
      </p:sp>
      <p:sp>
        <p:nvSpPr>
          <p:cNvPr id="195593" name="Line 9"/>
          <p:cNvSpPr>
            <a:spLocks noChangeShapeType="1"/>
          </p:cNvSpPr>
          <p:nvPr/>
        </p:nvSpPr>
        <p:spPr bwMode="auto">
          <a:xfrm>
            <a:off x="2328863" y="33607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4" name="Text Box 12"/>
          <p:cNvSpPr txBox="1">
            <a:spLocks noChangeArrowheads="1"/>
          </p:cNvSpPr>
          <p:nvPr/>
        </p:nvSpPr>
        <p:spPr bwMode="auto">
          <a:xfrm>
            <a:off x="881063" y="4046538"/>
            <a:ext cx="3048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Pass Through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Access Control List</a:t>
            </a:r>
          </a:p>
        </p:txBody>
      </p:sp>
      <p:sp>
        <p:nvSpPr>
          <p:cNvPr id="195595" name="Text Box 13"/>
          <p:cNvSpPr txBox="1">
            <a:spLocks noChangeArrowheads="1"/>
          </p:cNvSpPr>
          <p:nvPr/>
        </p:nvSpPr>
        <p:spPr bwMode="auto">
          <a:xfrm>
            <a:off x="4319588" y="3757613"/>
            <a:ext cx="1865312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Part of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Previously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Permitted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Connection</a:t>
            </a:r>
          </a:p>
        </p:txBody>
      </p:sp>
      <p:sp>
        <p:nvSpPr>
          <p:cNvPr id="195596" name="Text Box 14"/>
          <p:cNvSpPr txBox="1">
            <a:spLocks noChangeArrowheads="1"/>
          </p:cNvSpPr>
          <p:nvPr/>
        </p:nvSpPr>
        <p:spPr bwMode="auto">
          <a:xfrm>
            <a:off x="6811963" y="3681413"/>
            <a:ext cx="1865312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Not Part of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Previously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Permitted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Connection</a:t>
            </a:r>
          </a:p>
        </p:txBody>
      </p:sp>
      <p:sp>
        <p:nvSpPr>
          <p:cNvPr id="195597" name="Line 15"/>
          <p:cNvSpPr>
            <a:spLocks noChangeShapeType="1"/>
          </p:cNvSpPr>
          <p:nvPr/>
        </p:nvSpPr>
        <p:spPr bwMode="auto">
          <a:xfrm flipH="1">
            <a:off x="5681663" y="3043238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8" name="Line 16"/>
          <p:cNvSpPr>
            <a:spLocks noChangeShapeType="1"/>
          </p:cNvSpPr>
          <p:nvPr/>
        </p:nvSpPr>
        <p:spPr bwMode="auto">
          <a:xfrm>
            <a:off x="6596063" y="3043238"/>
            <a:ext cx="11430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9" name="Text Box 17"/>
          <p:cNvSpPr txBox="1">
            <a:spLocks noChangeArrowheads="1"/>
          </p:cNvSpPr>
          <p:nvPr/>
        </p:nvSpPr>
        <p:spPr bwMode="auto">
          <a:xfrm>
            <a:off x="6824663" y="5630863"/>
            <a:ext cx="1968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Drop </a:t>
            </a:r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Packet</a:t>
            </a:r>
          </a:p>
        </p:txBody>
      </p:sp>
      <p:sp>
        <p:nvSpPr>
          <p:cNvPr id="195600" name="Text Box 18"/>
          <p:cNvSpPr txBox="1">
            <a:spLocks noChangeArrowheads="1"/>
          </p:cNvSpPr>
          <p:nvPr/>
        </p:nvSpPr>
        <p:spPr bwMode="auto">
          <a:xfrm>
            <a:off x="4081463" y="5630863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Accept </a:t>
            </a:r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Packet</a:t>
            </a:r>
          </a:p>
        </p:txBody>
      </p:sp>
      <p:sp>
        <p:nvSpPr>
          <p:cNvPr id="195601" name="Line 20"/>
          <p:cNvSpPr>
            <a:spLocks noChangeShapeType="1"/>
          </p:cNvSpPr>
          <p:nvPr/>
        </p:nvSpPr>
        <p:spPr bwMode="auto">
          <a:xfrm>
            <a:off x="7743825" y="52371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2" name="Line 21"/>
          <p:cNvSpPr>
            <a:spLocks noChangeShapeType="1"/>
          </p:cNvSpPr>
          <p:nvPr/>
        </p:nvSpPr>
        <p:spPr bwMode="auto">
          <a:xfrm>
            <a:off x="5148263" y="53133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3" name="Line 9"/>
          <p:cNvSpPr>
            <a:spLocks noChangeShapeType="1"/>
          </p:cNvSpPr>
          <p:nvPr/>
        </p:nvSpPr>
        <p:spPr bwMode="auto">
          <a:xfrm>
            <a:off x="2328863" y="48085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4" name="Text Box 12"/>
          <p:cNvSpPr txBox="1">
            <a:spLocks noChangeArrowheads="1"/>
          </p:cNvSpPr>
          <p:nvPr/>
        </p:nvSpPr>
        <p:spPr bwMode="auto">
          <a:xfrm>
            <a:off x="804863" y="5418138"/>
            <a:ext cx="3048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Accept or Reject</a:t>
            </a:r>
          </a:p>
          <a:p>
            <a:pPr algn="ctr"/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Connection</a:t>
            </a:r>
          </a:p>
        </p:txBody>
      </p:sp>
      <p:pic>
        <p:nvPicPr>
          <p:cNvPr id="195605" name="Picture 24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3810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606" name="Picture 25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1875" y="609600"/>
            <a:ext cx="8477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Examine Streams of Messages</a:t>
            </a:r>
          </a:p>
          <a:p>
            <a:pPr lvl="1">
              <a:spcBef>
                <a:spcPts val="1800"/>
              </a:spcBef>
            </a:pPr>
            <a:r>
              <a:rPr lang="en-US" sz="2500" smtClean="0"/>
              <a:t>Stateful inspection firewalls know packet context (connection-opening or not) but still examine only individual packets.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Deep inspection firewalls look at streams of packets for patterns.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For example, reconstruct application messages from TCP segments in different packets.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3.21: Deep Inspection Firewalls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1BDED0-B26E-4C15-B132-61EE64181518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mtClean="0"/>
              <a:t>Read All Packet Layers, Including Application Messages</a:t>
            </a:r>
          </a:p>
          <a:p>
            <a:pPr lvl="1"/>
            <a:r>
              <a:rPr lang="en-US" smtClean="0"/>
              <a:t>Stateful packet inspection packets do not read application messages in detail.</a:t>
            </a:r>
          </a:p>
          <a:p>
            <a:pPr lvl="1"/>
            <a:r>
              <a:rPr lang="en-US" smtClean="0"/>
              <a:t>Deep inspection firewalls examine application messages in detail.</a:t>
            </a:r>
          </a:p>
          <a:p>
            <a:pPr lvl="1"/>
            <a:r>
              <a:rPr lang="en-US" smtClean="0"/>
              <a:t>This allows them to tell when a message to Port 80 is not an HTTP message.</a:t>
            </a:r>
          </a:p>
          <a:p>
            <a:pPr lvl="1"/>
            <a:r>
              <a:rPr lang="en-US" smtClean="0"/>
              <a:t>These may use Port 80 for illegal file sharing and other attacks.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3.21: Deep Inspection Firewalls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0F18CA-B5D1-4BEC-A96A-3B8E3AD2CD25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Read All Packet Layers, Including Application Messages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Some deep inspection packets are application-aware, allowing administrators to set up filtering rules for many specific applications.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This provides very powerful control.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3.21: Deep Inspection Firewalls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65E827-C29C-42CE-9CF8-588686E1B194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/>
          <a:p>
            <a:pPr eaLnBrk="1"/>
            <a:r>
              <a:rPr lang="en-US" smtClean="0"/>
              <a:t>Viruses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Pieces of code that attach themselves to other programs.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Virus code executes when an infected program executes.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The virus then infects other programs on the computer.</a:t>
            </a:r>
          </a:p>
        </p:txBody>
      </p:sp>
      <p:sp>
        <p:nvSpPr>
          <p:cNvPr id="256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65D8DE-10DE-4549-9761-8A8AEEC787E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smtClean="0"/>
              <a:t>Intrusion Detection Systems (IDSs)</a:t>
            </a:r>
          </a:p>
          <a:p>
            <a:pPr lvl="1">
              <a:spcBef>
                <a:spcPts val="1800"/>
              </a:spcBef>
            </a:pPr>
            <a:r>
              <a:rPr lang="en-US" sz="2500" smtClean="0"/>
              <a:t>Deep inspection firewalls began as intrusion detection systems (IDSs)</a:t>
            </a:r>
          </a:p>
          <a:p>
            <a:pPr lvl="1">
              <a:spcBef>
                <a:spcPts val="1800"/>
              </a:spcBef>
            </a:pPr>
            <a:r>
              <a:rPr lang="en-US" sz="2500" smtClean="0"/>
              <a:t>Found suspicious patterns in traffic and notified the firewall administrators</a:t>
            </a:r>
          </a:p>
          <a:p>
            <a:pPr lvl="1">
              <a:spcBef>
                <a:spcPts val="1800"/>
              </a:spcBef>
            </a:pPr>
            <a:r>
              <a:rPr lang="en-US" sz="2500" smtClean="0"/>
              <a:t>Evolved to the point where there was enough confidence to let them actively stop traffic</a:t>
            </a:r>
            <a:endParaRPr lang="en-US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3.21: Deep Inspection Firewalls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D137D9B-5FA2-45EF-BF13-71A42CAC9E06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smtClean="0"/>
              <a:t>Requires Extensive Processing Power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Far more than SPI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Made possible by application-specific integrated circuits (ASICs)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ASICs handle specific deep firewall inspection tasks in specialized hardware, which is very fast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Finally making deep inspection feasible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3.21: </a:t>
            </a:r>
            <a:r>
              <a:rPr lang="en-US" dirty="0"/>
              <a:t>Deep Inspection Firewalls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F8D8353-E0C1-4260-BA6D-C667F89246D2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Content Placeholder 1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4254500"/>
          </a:xfrm>
        </p:spPr>
        <p:txBody>
          <a:bodyPr/>
          <a:lstStyle/>
          <a:p>
            <a:pPr eaLnBrk="1" hangingPunct="1"/>
            <a:r>
              <a:rPr lang="en-US" smtClean="0"/>
              <a:t>Group of Protections Based</a:t>
            </a:r>
            <a:br>
              <a:rPr lang="en-US" smtClean="0"/>
            </a:br>
            <a:r>
              <a:rPr lang="en-US" smtClean="0"/>
              <a:t>on Mathematics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Confidentiality: eavesdropper cannot read transmissions.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Authentication: identity of the sender is proven.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Message Integrity: receiver can tell if the message has been altered en route.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Collectively called CIA.</a:t>
            </a:r>
          </a:p>
        </p:txBody>
      </p:sp>
      <p:sp>
        <p:nvSpPr>
          <p:cNvPr id="1044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430E75-0D57-4882-8FBF-54D195B78BA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Cryptography</a:t>
            </a:r>
            <a:endParaRPr lang="en-US" dirty="0"/>
          </a:p>
        </p:txBody>
      </p:sp>
      <p:pic>
        <p:nvPicPr>
          <p:cNvPr id="202757" name="Picture 2" descr="C:\Users\Owner\AppData\Local\Microsoft\Windows\Temporary Internet Files\Content.IE5\0NS3Y6OJ\MP900439531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7525" y="228600"/>
            <a:ext cx="33178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1" name="Content Placeholder 5" descr="Figure 3-20a Confidentiality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752600"/>
            <a:ext cx="8077200" cy="3352800"/>
          </a:xfrm>
        </p:spPr>
      </p:pic>
      <p:sp>
        <p:nvSpPr>
          <p:cNvPr id="1054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0D458B-F591-4742-85B8-264605E7BB2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3.22: Symmetric Key Encryption</a:t>
            </a:r>
            <a:br>
              <a:rPr lang="en-US" dirty="0" smtClean="0"/>
            </a:br>
            <a:r>
              <a:rPr lang="en-US" dirty="0" smtClean="0"/>
              <a:t>for Confidentiality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905000" y="4572000"/>
            <a:ext cx="4343400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Encryption methods are called ciphers, not codes.</a:t>
            </a:r>
          </a:p>
        </p:txBody>
      </p:sp>
      <p:pic>
        <p:nvPicPr>
          <p:cNvPr id="12" name="Picture 19" descr="Confidential"/>
          <p:cNvPicPr>
            <a:picLocks noChangeAspect="1" noChangeArrowheads="1"/>
          </p:cNvPicPr>
          <p:nvPr/>
        </p:nvPicPr>
        <p:blipFill>
          <a:blip r:embed="rId4" cstate="print"/>
          <a:srcRect t="15294" r="28889" b="34285"/>
          <a:stretch>
            <a:fillRect/>
          </a:stretch>
        </p:blipFill>
        <p:spPr bwMode="auto">
          <a:xfrm>
            <a:off x="6844748" y="228600"/>
            <a:ext cx="2146852" cy="121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6498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F5D766-8D8D-44ED-A8BB-12189B1237A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3.22: Symmetric Key Encryption</a:t>
            </a:r>
            <a:br>
              <a:rPr lang="en-US" dirty="0" smtClean="0"/>
            </a:br>
            <a:r>
              <a:rPr lang="en-US" dirty="0" smtClean="0"/>
              <a:t>for Confidentiality</a:t>
            </a:r>
            <a:endParaRPr lang="en-US" dirty="0"/>
          </a:p>
        </p:txBody>
      </p:sp>
      <p:pic>
        <p:nvPicPr>
          <p:cNvPr id="206852" name="Content Placeholder 9" descr="Figure 3-20b Confidentiality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905000"/>
            <a:ext cx="8001000" cy="3497263"/>
          </a:xfrm>
        </p:spPr>
      </p:pic>
      <p:sp>
        <p:nvSpPr>
          <p:cNvPr id="11" name="Rounded Rectangle 10"/>
          <p:cNvSpPr/>
          <p:nvPr/>
        </p:nvSpPr>
        <p:spPr>
          <a:xfrm>
            <a:off x="685800" y="4876800"/>
            <a:ext cx="3505200" cy="1219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Encrypted messages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thwart eavesdroppers.</a:t>
            </a:r>
          </a:p>
        </p:txBody>
      </p:sp>
      <p:pic>
        <p:nvPicPr>
          <p:cNvPr id="206854" name="Picture 2" descr="C:\Users\Owner\AppData\Local\Microsoft\Windows\Temporary Internet Files\Content.IE5\F3921BPN\MP900289550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228600"/>
            <a:ext cx="19431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7522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6C74A1-4964-427A-92A7-83FBD216DF0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3.22: Symmetric Key Encryption for Confidentiality</a:t>
            </a:r>
            <a:endParaRPr lang="en-US" dirty="0"/>
          </a:p>
        </p:txBody>
      </p:sp>
      <p:pic>
        <p:nvPicPr>
          <p:cNvPr id="208900" name="Content Placeholder 6" descr="Figure 3-20c Confidentiality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752600"/>
            <a:ext cx="8226425" cy="3790950"/>
          </a:xfrm>
        </p:spPr>
      </p:pic>
      <p:sp>
        <p:nvSpPr>
          <p:cNvPr id="8" name="Rounded Rectangle 7"/>
          <p:cNvSpPr/>
          <p:nvPr/>
        </p:nvSpPr>
        <p:spPr>
          <a:xfrm>
            <a:off x="609600" y="4191000"/>
            <a:ext cx="3124200" cy="1600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Receiver decrypts with the same cipher and symmetric key.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smtClean="0"/>
              <a:t>Notes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A single key is used to encrypt and decrypt in both directions.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The most popular symmetric key encryption cipher today is the Advanced Encryption System (AES).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Key lengths have to be at least 100 bits long to be considered strong.</a:t>
            </a:r>
          </a:p>
        </p:txBody>
      </p:sp>
      <p:sp>
        <p:nvSpPr>
          <p:cNvPr id="10854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854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52670-894D-4F4F-9500-74C4C6C8FB0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3.22: Symmetric Key Encryption for Confidentiality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38200" y="2133600"/>
            <a:ext cx="73152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10950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13716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957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E81611-4924-4DEB-B279-3BF6AC03897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3.23: Electronic Signature</a:t>
            </a:r>
            <a:endParaRPr lang="en-US" dirty="0"/>
          </a:p>
        </p:txBody>
      </p:sp>
      <p:pic>
        <p:nvPicPr>
          <p:cNvPr id="212996" name="Picture 4" descr="C:\Users\Owner\AppData\Local\Microsoft\Windows\Temporary Internet Files\Content.IE5\0NS3Y6OJ\MC900297161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9488" y="228600"/>
            <a:ext cx="1814512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51054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Content Placeholder 11" descr="Figure 3-21 Electronic Signature.png"/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304800" y="1752600"/>
            <a:ext cx="8488363" cy="2667000"/>
          </a:xfrm>
        </p:spPr>
      </p:pic>
      <p:sp>
        <p:nvSpPr>
          <p:cNvPr id="2" name="Rounded Rectangle 1"/>
          <p:cNvSpPr/>
          <p:nvPr/>
        </p:nvSpPr>
        <p:spPr>
          <a:xfrm>
            <a:off x="1322388" y="2066925"/>
            <a:ext cx="2819400" cy="1828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Cryptographic Systems</a:t>
            </a:r>
          </a:p>
          <a:p>
            <a:pPr lvl="1" eaLnBrk="1" hangingPunct="1"/>
            <a:r>
              <a:rPr lang="en-US" smtClean="0"/>
              <a:t>Packages of Cryptographic Protections</a:t>
            </a:r>
          </a:p>
          <a:p>
            <a:pPr lvl="1" eaLnBrk="1" hangingPunct="1"/>
            <a:r>
              <a:rPr lang="en-US" smtClean="0"/>
              <a:t>Users do not have to know the details</a:t>
            </a:r>
          </a:p>
          <a:p>
            <a:pPr lvl="1" eaLnBrk="1" hangingPunct="1"/>
            <a:r>
              <a:rPr lang="en-US" smtClean="0"/>
              <a:t>Defined by cryptographic system standards</a:t>
            </a:r>
          </a:p>
          <a:p>
            <a:pPr eaLnBrk="1" hangingPunct="1"/>
            <a:r>
              <a:rPr lang="en-US" smtClean="0"/>
              <a:t>Examples of Cryptographic System Standards</a:t>
            </a:r>
          </a:p>
          <a:p>
            <a:pPr lvl="1" eaLnBrk="1" hangingPunct="1"/>
            <a:r>
              <a:rPr lang="en-US" smtClean="0"/>
              <a:t>SSL/TLS</a:t>
            </a:r>
          </a:p>
          <a:p>
            <a:pPr lvl="1" eaLnBrk="1" hangingPunct="1"/>
            <a:r>
              <a:rPr lang="en-US" smtClean="0"/>
              <a:t>IPsec</a:t>
            </a:r>
          </a:p>
        </p:txBody>
      </p:sp>
      <p:sp>
        <p:nvSpPr>
          <p:cNvPr id="11059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A57EE1-8D6E-4D69-8F9D-4CBD3440A0B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3.23: Cryptographic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38200" y="4037639"/>
            <a:ext cx="7772400" cy="99156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Incident Response</a:t>
            </a:r>
            <a:endParaRPr lang="en-US" dirty="0"/>
          </a:p>
        </p:txBody>
      </p:sp>
      <p:pic>
        <p:nvPicPr>
          <p:cNvPr id="217090" name="Picture 7" descr="Figure 3-1d Threats and Respons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68453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1981200" y="2057400"/>
            <a:ext cx="18288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>
          <a:xfrm>
            <a:off x="457200" y="6248400"/>
            <a:ext cx="1295400" cy="288925"/>
          </a:xfr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© 2013 Pearson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/>
          <a:lstStyle/>
          <a:p>
            <a:pPr eaLnBrk="1"/>
            <a:r>
              <a:rPr lang="en-US" smtClean="0"/>
              <a:t>Viruses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Propagation vectors between hosts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E-mail attachments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Visits to websites (even legitimate ones)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Social networking sites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Many others (USB RAM sticks, peer-to-peer file sharing, etc.)</a:t>
            </a:r>
          </a:p>
        </p:txBody>
      </p:sp>
      <p:sp>
        <p:nvSpPr>
          <p:cNvPr id="2662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851787-7C02-412D-89A8-6AB47797940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Some attacks inevitably succeed.</a:t>
            </a:r>
          </a:p>
          <a:p>
            <a:pPr lvl="1" eaLnBrk="1" hangingPunct="1"/>
            <a:r>
              <a:rPr lang="en-US" smtClean="0"/>
              <a:t>Successful attacks are called incidents or compromises.</a:t>
            </a:r>
          </a:p>
          <a:p>
            <a:pPr lvl="1" eaLnBrk="1" hangingPunct="1"/>
            <a:r>
              <a:rPr lang="en-US" smtClean="0"/>
              <a:t>Security moves into the respond stage.</a:t>
            </a:r>
          </a:p>
          <a:p>
            <a:pPr eaLnBrk="1" hangingPunct="1"/>
            <a:r>
              <a:rPr lang="en-US" smtClean="0"/>
              <a:t>Response should be “reacting according to plan.”</a:t>
            </a:r>
          </a:p>
          <a:p>
            <a:pPr lvl="1" eaLnBrk="1" hangingPunct="1"/>
            <a:r>
              <a:rPr lang="en-US" smtClean="0"/>
              <a:t>Planning is critical.</a:t>
            </a:r>
          </a:p>
          <a:p>
            <a:pPr lvl="1" eaLnBrk="1" hangingPunct="1"/>
            <a:r>
              <a:rPr lang="en-US" smtClean="0"/>
              <a:t>A compromise is not the right time to think about what to do.</a:t>
            </a:r>
          </a:p>
          <a:p>
            <a:pPr eaLnBrk="1" hangingPunct="1"/>
            <a:endParaRPr lang="en-US" smtClean="0"/>
          </a:p>
        </p:txBody>
      </p:sp>
      <p:sp>
        <p:nvSpPr>
          <p:cNvPr id="11469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0BC1A4-33EE-4866-9092-8472F774E69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Incident Response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Stages</a:t>
            </a:r>
          </a:p>
          <a:p>
            <a:pPr lvl="1" eaLnBrk="1" hangingPunct="1"/>
            <a:r>
              <a:rPr lang="en-US" smtClean="0"/>
              <a:t>Detecting the attack</a:t>
            </a:r>
          </a:p>
          <a:p>
            <a:pPr lvl="1" eaLnBrk="1" hangingPunct="1"/>
            <a:r>
              <a:rPr lang="en-US" smtClean="0"/>
              <a:t>Stopping the attack</a:t>
            </a:r>
          </a:p>
          <a:p>
            <a:pPr lvl="1" eaLnBrk="1" hangingPunct="1"/>
            <a:r>
              <a:rPr lang="en-US" smtClean="0"/>
              <a:t>Repairing the damage</a:t>
            </a:r>
          </a:p>
          <a:p>
            <a:pPr lvl="1" eaLnBrk="1" hangingPunct="1"/>
            <a:r>
              <a:rPr lang="en-US" smtClean="0"/>
              <a:t>Punishing the attacker?</a:t>
            </a:r>
          </a:p>
        </p:txBody>
      </p:sp>
      <p:sp>
        <p:nvSpPr>
          <p:cNvPr id="11571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CB66AC-EE03-4874-842E-03C25810277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3.24: Incident Response</a:t>
            </a:r>
            <a:endParaRPr lang="en-US" dirty="0"/>
          </a:p>
        </p:txBody>
      </p:sp>
      <p:pic>
        <p:nvPicPr>
          <p:cNvPr id="221189" name="Picture 4" descr="MagnifyingFlassLar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533400"/>
            <a:ext cx="1668463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90" name="Picture 5" descr="StopSignFro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2743200"/>
            <a:ext cx="10763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91" name="Picture 6" descr="CopInCircl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1273175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92" name="Picture 7" descr="MCj0149690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24400" y="4419600"/>
            <a:ext cx="1049338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>
            <a:off x="6896100" y="2247900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6019800" y="4191000"/>
            <a:ext cx="6096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3200400" y="5486400"/>
            <a:ext cx="12954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343400" y="1447800"/>
            <a:ext cx="19812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91000" y="2819400"/>
            <a:ext cx="20574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381500" y="3543300"/>
            <a:ext cx="914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 flipV="1">
            <a:off x="1943100" y="4533900"/>
            <a:ext cx="838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 hangingPunct="1"/>
            <a:r>
              <a:rPr lang="en-US" smtClean="0"/>
              <a:t>Major Incidents and CSIRTs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Major incidents are incidents the on-duty security staff cannot handle.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Company must convene a computer security incident response team (CSIRT).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CSIRTs should include members of senior management, the firm’s security staff, members of the IT staff, members of affected functional departments, and the firm’s public relations and legal departments.</a:t>
            </a:r>
          </a:p>
        </p:txBody>
      </p:sp>
      <p:sp>
        <p:nvSpPr>
          <p:cNvPr id="11673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673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6F9F2A-E7A7-4A34-926C-9371D2FBDB3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3.24: Incident Response</a:t>
            </a:r>
            <a:endParaRPr lang="en-US" dirty="0"/>
          </a:p>
        </p:txBody>
      </p:sp>
      <p:pic>
        <p:nvPicPr>
          <p:cNvPr id="6" name="Picture 5" descr="C:\Program Files\Microsoft Expression\MEDIA\CAGCAT10\j0233018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152400"/>
            <a:ext cx="1736002" cy="17634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Disasters and Disaster Recovery</a:t>
            </a:r>
          </a:p>
          <a:p>
            <a:pPr lvl="1" eaLnBrk="1" hangingPunct="1"/>
            <a:r>
              <a:rPr lang="en-US" smtClean="0"/>
              <a:t>Natural and humanly made disasters</a:t>
            </a:r>
          </a:p>
          <a:p>
            <a:pPr lvl="1" eaLnBrk="1" hangingPunct="1"/>
            <a:r>
              <a:rPr lang="en-US" smtClean="0"/>
              <a:t>IT disaster recovery</a:t>
            </a:r>
          </a:p>
          <a:p>
            <a:pPr lvl="2" eaLnBrk="1" hangingPunct="1"/>
            <a:r>
              <a:rPr lang="en-US" smtClean="0"/>
              <a:t>Dedicated backup sites and transferring personnel or</a:t>
            </a:r>
          </a:p>
          <a:p>
            <a:pPr lvl="2" eaLnBrk="1" hangingPunct="1"/>
            <a:r>
              <a:rPr lang="en-US" smtClean="0"/>
              <a:t>Having two sites mutually back up each other</a:t>
            </a:r>
          </a:p>
          <a:p>
            <a:pPr lvl="1" eaLnBrk="1" hangingPunct="1"/>
            <a:r>
              <a:rPr lang="en-US" smtClean="0"/>
              <a:t>Business continuity recovery</a:t>
            </a:r>
          </a:p>
          <a:p>
            <a:pPr lvl="2" eaLnBrk="1" hangingPunct="1"/>
            <a:r>
              <a:rPr lang="en-US" smtClean="0"/>
              <a:t>Getting the whole firm back into operation</a:t>
            </a:r>
          </a:p>
          <a:p>
            <a:pPr lvl="2" eaLnBrk="1" hangingPunct="1"/>
            <a:r>
              <a:rPr lang="en-US" smtClean="0"/>
              <a:t>IT is only one concern</a:t>
            </a:r>
          </a:p>
        </p:txBody>
      </p:sp>
      <p:sp>
        <p:nvSpPr>
          <p:cNvPr id="1177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152C1E-D36E-4714-8C40-B1A283BCEC5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3.24: Incident Response</a:t>
            </a:r>
            <a:endParaRPr lang="en-US" dirty="0"/>
          </a:p>
        </p:txBody>
      </p:sp>
      <p:pic>
        <p:nvPicPr>
          <p:cNvPr id="6" name="Picture 9" descr="7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152400"/>
            <a:ext cx="2463800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286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2438400"/>
            <a:ext cx="685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287" name="Picture 8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5486400"/>
            <a:ext cx="685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Rehearsals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Incident response is responding according to plan.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Rehearsals are necessary for accuracy.</a:t>
            </a:r>
          </a:p>
          <a:p>
            <a:pPr lvl="2" eaLnBrk="1" hangingPunct="1"/>
            <a:r>
              <a:rPr lang="en-US" smtClean="0"/>
              <a:t>To find problems with the plan.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Rehearsals are necessary for response speed.</a:t>
            </a:r>
          </a:p>
          <a:p>
            <a:pPr lvl="2" eaLnBrk="1" hangingPunct="1"/>
            <a:r>
              <a:rPr lang="en-US" smtClean="0"/>
              <a:t>Time literally is money.</a:t>
            </a:r>
          </a:p>
        </p:txBody>
      </p:sp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FE7BA3-B90A-4A0A-8653-F908BC0E345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3.24: Incident Response</a:t>
            </a:r>
            <a:endParaRPr lang="en-US" dirty="0"/>
          </a:p>
        </p:txBody>
      </p:sp>
      <p:pic>
        <p:nvPicPr>
          <p:cNvPr id="227333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2286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7" name="Content Placeholder 5" descr="Figure 3-1 Threats and Response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143000"/>
            <a:ext cx="8597900" cy="4419600"/>
          </a:xfrm>
        </p:spPr>
      </p:pic>
      <p:sp>
        <p:nvSpPr>
          <p:cNvPr id="11981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345686-9709-49F7-AF09-D06786A9AD7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Where We’ve Been</a:t>
            </a:r>
            <a:endParaRPr lang="en-US" dirty="0"/>
          </a:p>
        </p:txBody>
      </p:sp>
      <p:pic>
        <p:nvPicPr>
          <p:cNvPr id="229381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4800" y="1524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Chapter 1: General concepts and principles</a:t>
            </a:r>
          </a:p>
          <a:p>
            <a:pPr eaLnBrk="1" hangingPunct="1"/>
            <a:r>
              <a:rPr lang="en-US" smtClean="0"/>
              <a:t>Chapter 2: Standards</a:t>
            </a:r>
          </a:p>
          <a:p>
            <a:pPr eaLnBrk="1" hangingPunct="1"/>
            <a:r>
              <a:rPr lang="en-US" smtClean="0"/>
              <a:t>Chapter 3: Security</a:t>
            </a:r>
          </a:p>
          <a:p>
            <a:pPr eaLnBrk="1" hangingPunct="1"/>
            <a:r>
              <a:rPr lang="en-US" smtClean="0"/>
              <a:t>Chapter 4: Network Management</a:t>
            </a:r>
          </a:p>
          <a:p>
            <a:pPr lvl="1" eaLnBrk="1" hangingPunct="1"/>
            <a:r>
              <a:rPr lang="en-US" smtClean="0"/>
              <a:t>In Chapter 4, with previous chapters as background, will focus on designing and managing networks.</a:t>
            </a:r>
          </a:p>
        </p:txBody>
      </p:sp>
      <p:sp>
        <p:nvSpPr>
          <p:cNvPr id="12083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E917FB-727D-4CC9-BAB5-A2762DDC0C3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Where We’re Going Next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3352800"/>
            <a:ext cx="8077200" cy="1981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1483</TotalTime>
  <Words>4945</Words>
  <Application>Microsoft Office PowerPoint</Application>
  <PresentationFormat>On-screen Show (4:3)</PresentationFormat>
  <Paragraphs>1014</Paragraphs>
  <Slides>96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</vt:lpstr>
      <vt:lpstr>Calibri</vt:lpstr>
      <vt:lpstr>Lucida Sans Unicode</vt:lpstr>
      <vt:lpstr>Verdana</vt:lpstr>
      <vt:lpstr>Wingdings 2</vt:lpstr>
      <vt:lpstr>Wingdings 3</vt:lpstr>
      <vt:lpstr>Concourse</vt:lpstr>
      <vt:lpstr>Agenda – 9/9</vt:lpstr>
      <vt:lpstr>Network Security</vt:lpstr>
      <vt:lpstr>3.1: Threats and Responses</vt:lpstr>
      <vt:lpstr>3.1: Threats and Responses</vt:lpstr>
      <vt:lpstr>The Threat Environment</vt:lpstr>
      <vt:lpstr>3.2: Malware</vt:lpstr>
      <vt:lpstr>3.2: Malware</vt:lpstr>
      <vt:lpstr>3.2: Malware</vt:lpstr>
      <vt:lpstr>3.2: Malware</vt:lpstr>
      <vt:lpstr>3.2: Malware</vt:lpstr>
      <vt:lpstr>3.2: Malware</vt:lpstr>
      <vt:lpstr>3.2: Malware</vt:lpstr>
      <vt:lpstr>3.2: Malware</vt:lpstr>
      <vt:lpstr>3.2: Malware</vt:lpstr>
      <vt:lpstr>3.2: Malware</vt:lpstr>
      <vt:lpstr>3.2: Malware</vt:lpstr>
      <vt:lpstr>3.3: Stopping Viruses and Worms</vt:lpstr>
      <vt:lpstr>3.4: Attacks on Individuals</vt:lpstr>
      <vt:lpstr>3.4: Attacks on Individuals</vt:lpstr>
      <vt:lpstr>3.4: Attacks on Individuals</vt:lpstr>
      <vt:lpstr>3.5: Human Break-Ins</vt:lpstr>
      <vt:lpstr>3.5: Human Break-Ins</vt:lpstr>
      <vt:lpstr>3.5: Human Break-Ins</vt:lpstr>
      <vt:lpstr>3.5: Human Break-Ins</vt:lpstr>
      <vt:lpstr>3.5: Human Break-Ins</vt:lpstr>
      <vt:lpstr>3.6: Probes and Exploits</vt:lpstr>
      <vt:lpstr>3.6: Probes and Exploits</vt:lpstr>
      <vt:lpstr>3.6: Probes and Exploits</vt:lpstr>
      <vt:lpstr>3.5: Human Break-Ins</vt:lpstr>
      <vt:lpstr>3.5 Human Break-Ins</vt:lpstr>
      <vt:lpstr>3.7: Distributed Denial-of-Service (DDoS) Attack Using Bots</vt:lpstr>
      <vt:lpstr>3.7: Distributed Denial-of-Service (DDoS) Attack Using Bots</vt:lpstr>
      <vt:lpstr>3.8: Types of Attackers</vt:lpstr>
      <vt:lpstr>Planning</vt:lpstr>
      <vt:lpstr>3.9: Security Planning</vt:lpstr>
      <vt:lpstr>3.10: Risk Analysis Example</vt:lpstr>
      <vt:lpstr>3.10: Risk Analysis Example</vt:lpstr>
      <vt:lpstr>3.10: Risk Analysis Example</vt:lpstr>
      <vt:lpstr>3.10: Risk Analysis Example</vt:lpstr>
      <vt:lpstr>3.9: Security Planning</vt:lpstr>
      <vt:lpstr>3.9: Security Planning</vt:lpstr>
      <vt:lpstr>3.11: Policy-Based Security</vt:lpstr>
      <vt:lpstr>3.11: Policy-Based Security</vt:lpstr>
      <vt:lpstr>3.11: Policy-Based Security</vt:lpstr>
      <vt:lpstr>3.11: Policy-Based Security</vt:lpstr>
      <vt:lpstr>3.11: Policy-Based Security</vt:lpstr>
      <vt:lpstr>3.11: Policy-Based Security</vt:lpstr>
      <vt:lpstr>Protecting</vt:lpstr>
      <vt:lpstr>Access Control</vt:lpstr>
      <vt:lpstr>3.12: Authentication</vt:lpstr>
      <vt:lpstr>3.13: Password Authentication</vt:lpstr>
      <vt:lpstr>3.13: Password Authentication</vt:lpstr>
      <vt:lpstr>3.13: Password Authentication</vt:lpstr>
      <vt:lpstr>3.13: Password Authentication</vt:lpstr>
      <vt:lpstr>3.13: Password Authentication</vt:lpstr>
      <vt:lpstr>3.13: Password Authentication</vt:lpstr>
      <vt:lpstr>3.14: Other Forms of Authentication</vt:lpstr>
      <vt:lpstr>3.14: Other Forms of Authentication</vt:lpstr>
      <vt:lpstr>3.14: Other Forms of Authentication</vt:lpstr>
      <vt:lpstr>3.14: Other Forms of Authentication</vt:lpstr>
      <vt:lpstr>3.14: Other Forms of Authentication</vt:lpstr>
      <vt:lpstr>3.15: Digital Certificate Authentication</vt:lpstr>
      <vt:lpstr>3.15: Digital Certificate Authentication</vt:lpstr>
      <vt:lpstr>3.15: Digital Certificate Authentication</vt:lpstr>
      <vt:lpstr>3.14: Other Forms of Authentication</vt:lpstr>
      <vt:lpstr>3.16: Firewall</vt:lpstr>
      <vt:lpstr>3.16: Firewall</vt:lpstr>
      <vt:lpstr>3.16: Firewall</vt:lpstr>
      <vt:lpstr>3.16: Firewall</vt:lpstr>
      <vt:lpstr>Firewall Filtering Mechanisms</vt:lpstr>
      <vt:lpstr>3.17: Static Packet Filtering</vt:lpstr>
      <vt:lpstr>Firewall Filtering Mechanisms</vt:lpstr>
      <vt:lpstr>Stateful Packet Inspection</vt:lpstr>
      <vt:lpstr>3.18: Connection States</vt:lpstr>
      <vt:lpstr>3.19: Access Control List (ACL)</vt:lpstr>
      <vt:lpstr>Stateful Packet Inspection Recap</vt:lpstr>
      <vt:lpstr>3.21: Deep Inspection Firewalls</vt:lpstr>
      <vt:lpstr>3.21: Deep Inspection Firewalls</vt:lpstr>
      <vt:lpstr>3.21: Deep Inspection Firewalls</vt:lpstr>
      <vt:lpstr>3.21: Deep Inspection Firewalls</vt:lpstr>
      <vt:lpstr>3.21: Deep Inspection Firewalls</vt:lpstr>
      <vt:lpstr>Cryptography</vt:lpstr>
      <vt:lpstr>3.22: Symmetric Key Encryption for Confidentiality</vt:lpstr>
      <vt:lpstr>3.22: Symmetric Key Encryption for Confidentiality</vt:lpstr>
      <vt:lpstr>3.22: Symmetric Key Encryption for Confidentiality</vt:lpstr>
      <vt:lpstr>3.22: Symmetric Key Encryption for Confidentiality</vt:lpstr>
      <vt:lpstr>3.23: Electronic Signature</vt:lpstr>
      <vt:lpstr>3.23: Cryptographic Systems</vt:lpstr>
      <vt:lpstr>Incident Response</vt:lpstr>
      <vt:lpstr>Incident Response</vt:lpstr>
      <vt:lpstr>3.24: Incident Response</vt:lpstr>
      <vt:lpstr>3.24: Incident Response</vt:lpstr>
      <vt:lpstr>3.24: Incident Response</vt:lpstr>
      <vt:lpstr>3.24: Incident Response</vt:lpstr>
      <vt:lpstr>Where We’ve Been</vt:lpstr>
      <vt:lpstr>Where We’re Going Next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</dc:title>
  <dc:creator>Owner</dc:creator>
  <cp:lastModifiedBy>Jon Soldan</cp:lastModifiedBy>
  <cp:revision>219</cp:revision>
  <dcterms:created xsi:type="dcterms:W3CDTF">2010-06-11T21:00:19Z</dcterms:created>
  <dcterms:modified xsi:type="dcterms:W3CDTF">2014-08-25T06:51:35Z</dcterms:modified>
</cp:coreProperties>
</file>